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270" r:id="rId2"/>
    <p:sldId id="260" r:id="rId3"/>
    <p:sldId id="262" r:id="rId4"/>
    <p:sldId id="263" r:id="rId5"/>
    <p:sldId id="256" r:id="rId6"/>
    <p:sldId id="309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6C"/>
    <a:srgbClr val="D4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09"/>
    <p:restoredTop sz="96327"/>
  </p:normalViewPr>
  <p:slideViewPr>
    <p:cSldViewPr snapToGrid="0">
      <p:cViewPr>
        <p:scale>
          <a:sx n="80" d="100"/>
          <a:sy n="80" d="100"/>
        </p:scale>
        <p:origin x="2320" y="1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5D1DF-847D-BB70-8538-624F3B6B8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9FDA26-5625-F9D4-6B50-F60B203ED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876C5E-D9D3-4C9B-9A4E-16B36E23F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213C-76A1-1D40-B520-9AFA73ED9440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028D2E-B265-0597-A8C3-5343EF29D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6E189F-9C8A-6BD4-CFFA-920B3735D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E79F-3FDE-644C-98A4-3E7D7E0BC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585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B9416F-A5C1-D085-A727-B8EEFF7C5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A30274-EB1B-AEF4-FC91-F90764562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DE2DF0-F535-E75F-E686-914217150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213C-76A1-1D40-B520-9AFA73ED9440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BFD739-08C3-E831-E711-600CFFDF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6B131A-9B38-9E8E-762E-7FCEF7ADC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E79F-3FDE-644C-98A4-3E7D7E0BC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741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B973538-F84A-149F-C294-1A2264AC5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33AD95D-761B-BE7C-57CD-6A2D22BEC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074747-F5B9-27A5-1D7F-1E50B981E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213C-76A1-1D40-B520-9AFA73ED9440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E68D41-BBFB-8A71-7D39-8389D70D4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2A1B89-9058-225C-30EE-6561C73B5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E79F-3FDE-644C-98A4-3E7D7E0BC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9114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+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urbina eólica cercada por grama">
            <a:extLst>
              <a:ext uri="{FF2B5EF4-FFF2-40B4-BE49-F238E27FC236}">
                <a16:creationId xmlns:a16="http://schemas.microsoft.com/office/drawing/2014/main" id="{93D3C2F0-CF6E-1A4D-C8A2-3697799B00F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" t="3277" r="800" b="13739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Desenho com traços pretos em fundo branco&#10;&#10;Descrição gerada automaticamente com confiança média">
            <a:extLst>
              <a:ext uri="{FF2B5EF4-FFF2-40B4-BE49-F238E27FC236}">
                <a16:creationId xmlns:a16="http://schemas.microsoft.com/office/drawing/2014/main" id="{E404B5F7-3EEA-34CC-1171-8C79F1C000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3285" y="2806699"/>
            <a:ext cx="54610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51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190F80-2DF7-D5FB-DE76-8326C5D06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8D2349-3F98-A23D-0131-20B577D48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F88C3B-E0FD-2272-6971-1E478513E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213C-76A1-1D40-B520-9AFA73ED9440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CC5B77-BD2A-C717-C392-8CB42CE86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608F06-A6F6-88CD-7D06-E12758A9F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E79F-3FDE-644C-98A4-3E7D7E0BC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264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F766C9-7CFA-9226-00C4-4AF732EB8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565D0F-D767-25A4-15DA-03CA82A2F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E17B90-FD59-4181-8B1D-C7B85E582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213C-76A1-1D40-B520-9AFA73ED9440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AC6560-9F41-2017-8FD8-E833FDE22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BF05E9-AC11-F10C-DB4E-7551349FE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E79F-3FDE-644C-98A4-3E7D7E0BC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328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32EC88-D352-F5B3-9A2D-F4DF45994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6509F2-91DA-E931-F261-C54DEE6DEC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29F6155-DF37-DD75-7D09-AEA4D6D7D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1897E91-7BA3-3AC6-F15E-B0210C6AD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213C-76A1-1D40-B520-9AFA73ED9440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99B4218-4AD8-FF21-F642-DA3B075C7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0C8C765-EB97-5419-4426-28BE8A9C1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E79F-3FDE-644C-98A4-3E7D7E0BC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637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70A7A3-3A01-76BC-7F05-B479E92D9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6C2548F-0DBB-E7D2-EFAF-C755D3EF8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18348B1-FD12-D68A-34D4-2F4554D53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DA3DA36-0019-0AF9-BCCF-F53A7FD901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97E7B0E-4D49-2367-B6BE-7A00F2AC3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8BC47CC-7CC3-C53B-C11A-5C70FB4D4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213C-76A1-1D40-B520-9AFA73ED9440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8257227-8E78-B42C-D375-C180FBA14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DB2225C-A7E8-0011-B501-C7D18BDB9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E79F-3FDE-644C-98A4-3E7D7E0BC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6387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D97B5-7C7D-2AEF-6D4F-9C47B49BF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6D0974E-D87C-5C12-3BDF-4FD53336D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213C-76A1-1D40-B520-9AFA73ED9440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37D5A0C-30CB-1D73-4BF8-7AB68666C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C4591E4-4E93-44A6-A7BB-331BC0E35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E79F-3FDE-644C-98A4-3E7D7E0BC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23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D3853D9-EC51-F3AE-ED56-F2ECA58E3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213C-76A1-1D40-B520-9AFA73ED9440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AB263F7-4D88-9411-0DB9-8A1C6E3C3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8A2E517-9E15-759A-155F-8736B5384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E79F-3FDE-644C-98A4-3E7D7E0BC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229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0FA349-CAD0-5584-0388-3DF183A90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D75B1C-75F8-372B-87F4-C80DC7783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834E54F-F0C6-349C-FE2D-3DD01E82B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B4276D0-C8BE-2182-8EA8-16DA6FD37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213C-76A1-1D40-B520-9AFA73ED9440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AB627DA-A20A-BDF5-40CE-DC851B818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7E6BA1C-48F7-6CE4-D0A0-4EF5881DD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E79F-3FDE-644C-98A4-3E7D7E0BC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780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1CFF1-476F-AF73-A174-23B9BEF8F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5515291-5CE7-FA1C-AE07-6553F47455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58EF476-5DFA-CCC8-96C8-1EF399EB4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7236ECE-10A1-EC05-A04A-942F901C4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213C-76A1-1D40-B520-9AFA73ED9440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B512F2F-51CF-CDAF-8175-CBE10DEF9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6D363BF-751B-965A-E652-79721199F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E79F-3FDE-644C-98A4-3E7D7E0BC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208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3BFE3D9-1910-5A22-8EC5-2DFE20F1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162263-4C7E-CB19-D607-825C39953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C6EF7C-748B-C55B-9A6E-08FE81B91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8213C-76A1-1D40-B520-9AFA73ED9440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A22139-D40D-2B96-F81C-02C2EBD2D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C18349-C654-F5EA-3841-D4ED40145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0E79F-3FDE-644C-98A4-3E7D7E0BC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455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mbipar anuncia aquisição de 100% da empresa de gestão ambiental Disal">
            <a:extLst>
              <a:ext uri="{FF2B5EF4-FFF2-40B4-BE49-F238E27FC236}">
                <a16:creationId xmlns:a16="http://schemas.microsoft.com/office/drawing/2014/main" id="{B3DD89D2-BA69-F95E-3CC0-7867B1471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764" y="-63661"/>
            <a:ext cx="13685527" cy="698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Desenho com traços pretos em fundo branco&#10;&#10;Descrição gerada automaticamente com confiança média">
            <a:extLst>
              <a:ext uri="{FF2B5EF4-FFF2-40B4-BE49-F238E27FC236}">
                <a16:creationId xmlns:a16="http://schemas.microsoft.com/office/drawing/2014/main" id="{A23585C1-FA28-549A-4B72-90654DE19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450" y="2393950"/>
            <a:ext cx="7772400" cy="2066723"/>
          </a:xfrm>
          <a:prstGeom prst="rect">
            <a:avLst/>
          </a:prstGeom>
        </p:spPr>
      </p:pic>
      <p:sp>
        <p:nvSpPr>
          <p:cNvPr id="8" name="Retângulo Arredondado 7">
            <a:extLst>
              <a:ext uri="{FF2B5EF4-FFF2-40B4-BE49-F238E27FC236}">
                <a16:creationId xmlns:a16="http://schemas.microsoft.com/office/drawing/2014/main" id="{C595F23E-8E44-2E40-D376-F6DCC46C0284}"/>
              </a:ext>
            </a:extLst>
          </p:cNvPr>
          <p:cNvSpPr/>
          <p:nvPr/>
        </p:nvSpPr>
        <p:spPr>
          <a:xfrm rot="2700000">
            <a:off x="9090085" y="5306991"/>
            <a:ext cx="3102016" cy="3102016"/>
          </a:xfrm>
          <a:prstGeom prst="roundRect">
            <a:avLst/>
          </a:prstGeom>
          <a:solidFill>
            <a:srgbClr val="D4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Forma&#10;&#10;Descrição gerada automaticamente com confiança média">
            <a:extLst>
              <a:ext uri="{FF2B5EF4-FFF2-40B4-BE49-F238E27FC236}">
                <a16:creationId xmlns:a16="http://schemas.microsoft.com/office/drawing/2014/main" id="{D9788131-B11F-EA6A-948E-E0F8BE103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9365" y="5977004"/>
            <a:ext cx="2419708" cy="55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62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A4190D44-9D6E-B083-468B-74529471B95C}"/>
              </a:ext>
            </a:extLst>
          </p:cNvPr>
          <p:cNvSpPr/>
          <p:nvPr/>
        </p:nvSpPr>
        <p:spPr>
          <a:xfrm>
            <a:off x="8470232" y="0"/>
            <a:ext cx="3721768" cy="6858000"/>
          </a:xfrm>
          <a:prstGeom prst="rect">
            <a:avLst/>
          </a:prstGeom>
          <a:solidFill>
            <a:srgbClr val="00426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Arredondado 10">
            <a:extLst>
              <a:ext uri="{FF2B5EF4-FFF2-40B4-BE49-F238E27FC236}">
                <a16:creationId xmlns:a16="http://schemas.microsoft.com/office/drawing/2014/main" id="{13EC6764-7A0F-D0CA-7BFB-38E76C81F3B4}"/>
              </a:ext>
            </a:extLst>
          </p:cNvPr>
          <p:cNvSpPr/>
          <p:nvPr/>
        </p:nvSpPr>
        <p:spPr>
          <a:xfrm rot="2700000">
            <a:off x="-1205876" y="-2444315"/>
            <a:ext cx="11262780" cy="11262780"/>
          </a:xfrm>
          <a:prstGeom prst="roundRect">
            <a:avLst/>
          </a:prstGeom>
          <a:solidFill>
            <a:srgbClr val="D4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1E7121D-80BA-9D8B-F01A-AE411DE12206}"/>
              </a:ext>
            </a:extLst>
          </p:cNvPr>
          <p:cNvSpPr txBox="1"/>
          <p:nvPr/>
        </p:nvSpPr>
        <p:spPr>
          <a:xfrm>
            <a:off x="470376" y="885912"/>
            <a:ext cx="6950666" cy="628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100"/>
              </a:lnSpc>
            </a:pPr>
            <a:r>
              <a:rPr lang="pt-BR" sz="5400" b="1" spc="-150" dirty="0">
                <a:solidFill>
                  <a:srgbClr val="0042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Daniela </a:t>
            </a:r>
            <a:r>
              <a:rPr lang="pt-BR" sz="5400" b="1" spc="-150" dirty="0" err="1">
                <a:solidFill>
                  <a:srgbClr val="0042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Pedroza</a:t>
            </a:r>
            <a:endParaRPr lang="pt-BR" sz="5400" b="1" spc="-150" dirty="0">
              <a:solidFill>
                <a:srgbClr val="00426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Imagem 11" descr="Mulher com cabelos longos&#10;&#10;Descrição gerada automaticamente">
            <a:extLst>
              <a:ext uri="{FF2B5EF4-FFF2-40B4-BE49-F238E27FC236}">
                <a16:creationId xmlns:a16="http://schemas.microsoft.com/office/drawing/2014/main" id="{EE2FE7FD-419C-68CF-3389-2BEE11D9E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427" y="0"/>
            <a:ext cx="5127614" cy="6858000"/>
          </a:xfrm>
          <a:prstGeom prst="rect">
            <a:avLst/>
          </a:prstGeom>
        </p:spPr>
      </p:pic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07219E91-F587-BB7F-1855-B981BF5A2A29}"/>
              </a:ext>
            </a:extLst>
          </p:cNvPr>
          <p:cNvSpPr/>
          <p:nvPr/>
        </p:nvSpPr>
        <p:spPr>
          <a:xfrm>
            <a:off x="634888" y="1941095"/>
            <a:ext cx="5691580" cy="1026694"/>
          </a:xfrm>
          <a:prstGeom prst="roundRect">
            <a:avLst/>
          </a:prstGeom>
          <a:solidFill>
            <a:srgbClr val="0042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A5E29E3-637A-9B97-2435-742780FB62BC}"/>
              </a:ext>
            </a:extLst>
          </p:cNvPr>
          <p:cNvSpPr txBox="1"/>
          <p:nvPr/>
        </p:nvSpPr>
        <p:spPr>
          <a:xfrm>
            <a:off x="792374" y="3193650"/>
            <a:ext cx="547963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Tahoma"/>
                <a:cs typeface="Tahoma"/>
              </a:rPr>
              <a:t>Desenvolvendo ferramentas para uma </a:t>
            </a:r>
            <a:r>
              <a:rPr lang="pt-BR" b="1" dirty="0">
                <a:solidFill>
                  <a:srgbClr val="00426D"/>
                </a:solidFill>
                <a:latin typeface="Tahoma"/>
                <a:ea typeface="Tahoma"/>
                <a:cs typeface="Tahoma"/>
              </a:rPr>
              <a:t>gestão eficiente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Tahoma"/>
                <a:cs typeface="Tahoma"/>
              </a:rPr>
              <a:t>,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Tahoma"/>
                <a:cs typeface="Tahoma"/>
              </a:rPr>
              <a:t>visando a transparência das informações e a minimização dos impactos do homem ao meio ambiente, sempre em consonância com o mercado econômico e tecnológico, o que me levou a ter grande </a:t>
            </a:r>
            <a:r>
              <a:rPr lang="pt-BR" b="1" dirty="0">
                <a:solidFill>
                  <a:srgbClr val="00426D"/>
                </a:solidFill>
                <a:latin typeface="Tahoma"/>
                <a:ea typeface="Tahoma"/>
                <a:cs typeface="Tahoma"/>
              </a:rPr>
              <a:t>conhecimento em relação ao conceito ESG. </a:t>
            </a:r>
            <a:endParaRPr lang="en-US" b="1" dirty="0">
              <a:solidFill>
                <a:srgbClr val="00426D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BBF5B31-9269-A681-FC30-45293CBF9516}"/>
              </a:ext>
            </a:extLst>
          </p:cNvPr>
          <p:cNvSpPr txBox="1"/>
          <p:nvPr/>
        </p:nvSpPr>
        <p:spPr>
          <a:xfrm>
            <a:off x="808416" y="2093590"/>
            <a:ext cx="5267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D4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+20 Anos </a:t>
            </a:r>
            <a:r>
              <a:rPr lang="pt-BR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Experiência</a:t>
            </a:r>
          </a:p>
        </p:txBody>
      </p:sp>
      <p:pic>
        <p:nvPicPr>
          <p:cNvPr id="15" name="Imagem 14" descr="Forma&#10;&#10;Descrição gerada automaticamente com confiança média">
            <a:extLst>
              <a:ext uri="{FF2B5EF4-FFF2-40B4-BE49-F238E27FC236}">
                <a16:creationId xmlns:a16="http://schemas.microsoft.com/office/drawing/2014/main" id="{FED83371-79AC-C072-0B80-2E101F31E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719" y="5781465"/>
            <a:ext cx="2419708" cy="55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59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AE6D3EA9-AAF2-1AD8-103A-ABD799F10F5B}"/>
              </a:ext>
            </a:extLst>
          </p:cNvPr>
          <p:cNvSpPr/>
          <p:nvPr/>
        </p:nvSpPr>
        <p:spPr>
          <a:xfrm>
            <a:off x="8470232" y="0"/>
            <a:ext cx="3721768" cy="6858000"/>
          </a:xfrm>
          <a:prstGeom prst="rect">
            <a:avLst/>
          </a:prstGeom>
          <a:solidFill>
            <a:srgbClr val="00426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Arredondado 10">
            <a:extLst>
              <a:ext uri="{FF2B5EF4-FFF2-40B4-BE49-F238E27FC236}">
                <a16:creationId xmlns:a16="http://schemas.microsoft.com/office/drawing/2014/main" id="{13EC6764-7A0F-D0CA-7BFB-38E76C81F3B4}"/>
              </a:ext>
            </a:extLst>
          </p:cNvPr>
          <p:cNvSpPr/>
          <p:nvPr/>
        </p:nvSpPr>
        <p:spPr>
          <a:xfrm rot="2700000">
            <a:off x="-1205876" y="-2444315"/>
            <a:ext cx="11262780" cy="11262780"/>
          </a:xfrm>
          <a:prstGeom prst="roundRect">
            <a:avLst/>
          </a:prstGeom>
          <a:solidFill>
            <a:srgbClr val="D4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1E7121D-80BA-9D8B-F01A-AE411DE12206}"/>
              </a:ext>
            </a:extLst>
          </p:cNvPr>
          <p:cNvSpPr txBox="1"/>
          <p:nvPr/>
        </p:nvSpPr>
        <p:spPr>
          <a:xfrm>
            <a:off x="470376" y="885912"/>
            <a:ext cx="6950666" cy="628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100"/>
              </a:lnSpc>
            </a:pPr>
            <a:r>
              <a:rPr lang="pt-BR" sz="5400" b="1" spc="-150" dirty="0">
                <a:solidFill>
                  <a:srgbClr val="0042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Daniela </a:t>
            </a:r>
            <a:r>
              <a:rPr lang="pt-BR" sz="5400" b="1" spc="-150" dirty="0" err="1">
                <a:solidFill>
                  <a:srgbClr val="0042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Pedroza</a:t>
            </a:r>
            <a:endParaRPr lang="pt-BR" sz="5400" b="1" spc="-150" dirty="0">
              <a:solidFill>
                <a:srgbClr val="00426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Imagem 11" descr="Mulher com cabelos longos&#10;&#10;Descrição gerada automaticamente">
            <a:extLst>
              <a:ext uri="{FF2B5EF4-FFF2-40B4-BE49-F238E27FC236}">
                <a16:creationId xmlns:a16="http://schemas.microsoft.com/office/drawing/2014/main" id="{EE2FE7FD-419C-68CF-3389-2BEE11D9E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427" y="0"/>
            <a:ext cx="5127614" cy="6858000"/>
          </a:xfrm>
          <a:prstGeom prst="rect">
            <a:avLst/>
          </a:prstGeom>
        </p:spPr>
      </p:pic>
      <p:sp>
        <p:nvSpPr>
          <p:cNvPr id="5" name="Retângulo Arredondado 4">
            <a:extLst>
              <a:ext uri="{FF2B5EF4-FFF2-40B4-BE49-F238E27FC236}">
                <a16:creationId xmlns:a16="http://schemas.microsoft.com/office/drawing/2014/main" id="{603B4FCD-D74D-8717-8375-166EC43C2F86}"/>
              </a:ext>
            </a:extLst>
          </p:cNvPr>
          <p:cNvSpPr/>
          <p:nvPr/>
        </p:nvSpPr>
        <p:spPr>
          <a:xfrm>
            <a:off x="843083" y="1957137"/>
            <a:ext cx="5654842" cy="914400"/>
          </a:xfrm>
          <a:prstGeom prst="roundRect">
            <a:avLst/>
          </a:prstGeom>
          <a:solidFill>
            <a:srgbClr val="0042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A5E29E3-637A-9B97-2435-742780FB62BC}"/>
              </a:ext>
            </a:extLst>
          </p:cNvPr>
          <p:cNvSpPr txBox="1"/>
          <p:nvPr/>
        </p:nvSpPr>
        <p:spPr>
          <a:xfrm>
            <a:off x="843083" y="3286626"/>
            <a:ext cx="54796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Tahoma"/>
                <a:cs typeface="Tahoma"/>
              </a:rPr>
              <a:t>Sendo também uma das </a:t>
            </a:r>
            <a:r>
              <a:rPr lang="pt-BR" b="1" dirty="0">
                <a:solidFill>
                  <a:srgbClr val="00426C"/>
                </a:solidFill>
                <a:latin typeface="Tahoma"/>
                <a:ea typeface="Tahoma"/>
                <a:cs typeface="Tahoma"/>
              </a:rPr>
              <a:t>fundadoras da empresa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Tahoma"/>
                <a:cs typeface="Tahoma"/>
              </a:rPr>
              <a:t>, que sob o meu comando antecipou a tendência ESG no mercado. </a:t>
            </a:r>
          </a:p>
          <a:p>
            <a:endParaRPr lang="pt-BR" dirty="0">
              <a:solidFill>
                <a:schemeClr val="tx1">
                  <a:lumMod val="85000"/>
                  <a:lumOff val="15000"/>
                </a:schemeClr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BBF5B31-9269-A681-FC30-45293CBF9516}"/>
              </a:ext>
            </a:extLst>
          </p:cNvPr>
          <p:cNvSpPr txBox="1"/>
          <p:nvPr/>
        </p:nvSpPr>
        <p:spPr>
          <a:xfrm>
            <a:off x="1289895" y="2108326"/>
            <a:ext cx="480610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200" b="1" dirty="0">
                <a:solidFill>
                  <a:srgbClr val="D4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CEO</a:t>
            </a:r>
            <a:r>
              <a:rPr lang="pt-BR" sz="3200" dirty="0">
                <a:solidFill>
                  <a:srgbClr val="D4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Ambipar</a:t>
            </a:r>
            <a:r>
              <a:rPr lang="pt-BR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Green Tech </a:t>
            </a:r>
            <a:endParaRPr lang="pt-B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Imagem 7" descr="Forma&#10;&#10;Descrição gerada automaticamente com confiança média">
            <a:extLst>
              <a:ext uri="{FF2B5EF4-FFF2-40B4-BE49-F238E27FC236}">
                <a16:creationId xmlns:a16="http://schemas.microsoft.com/office/drawing/2014/main" id="{E2936712-56BC-AB76-D235-D2FFFAE14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719" y="5781465"/>
            <a:ext cx="2419708" cy="55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56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83C549E-99BF-71CB-CCF2-E29DCBBCBC1D}"/>
              </a:ext>
            </a:extLst>
          </p:cNvPr>
          <p:cNvSpPr/>
          <p:nvPr/>
        </p:nvSpPr>
        <p:spPr>
          <a:xfrm>
            <a:off x="8470232" y="0"/>
            <a:ext cx="3721768" cy="6858000"/>
          </a:xfrm>
          <a:prstGeom prst="rect">
            <a:avLst/>
          </a:prstGeom>
          <a:solidFill>
            <a:srgbClr val="00426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Arredondado 10">
            <a:extLst>
              <a:ext uri="{FF2B5EF4-FFF2-40B4-BE49-F238E27FC236}">
                <a16:creationId xmlns:a16="http://schemas.microsoft.com/office/drawing/2014/main" id="{13EC6764-7A0F-D0CA-7BFB-38E76C81F3B4}"/>
              </a:ext>
            </a:extLst>
          </p:cNvPr>
          <p:cNvSpPr/>
          <p:nvPr/>
        </p:nvSpPr>
        <p:spPr>
          <a:xfrm rot="2700000">
            <a:off x="-1205876" y="-2444315"/>
            <a:ext cx="11262780" cy="11262780"/>
          </a:xfrm>
          <a:prstGeom prst="roundRect">
            <a:avLst/>
          </a:prstGeom>
          <a:solidFill>
            <a:srgbClr val="D4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1E7121D-80BA-9D8B-F01A-AE411DE12206}"/>
              </a:ext>
            </a:extLst>
          </p:cNvPr>
          <p:cNvSpPr txBox="1"/>
          <p:nvPr/>
        </p:nvSpPr>
        <p:spPr>
          <a:xfrm>
            <a:off x="470376" y="885912"/>
            <a:ext cx="6950666" cy="628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100"/>
              </a:lnSpc>
            </a:pPr>
            <a:r>
              <a:rPr lang="pt-BR" sz="5400" b="1" spc="-150" dirty="0">
                <a:solidFill>
                  <a:srgbClr val="0042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Daniela </a:t>
            </a:r>
            <a:r>
              <a:rPr lang="pt-BR" sz="5400" b="1" spc="-150" dirty="0" err="1">
                <a:solidFill>
                  <a:srgbClr val="0042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Pedroza</a:t>
            </a:r>
            <a:endParaRPr lang="pt-BR" sz="5400" b="1" spc="-150" dirty="0">
              <a:solidFill>
                <a:srgbClr val="00426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Imagem 11" descr="Mulher com cabelos longos&#10;&#10;Descrição gerada automaticamente">
            <a:extLst>
              <a:ext uri="{FF2B5EF4-FFF2-40B4-BE49-F238E27FC236}">
                <a16:creationId xmlns:a16="http://schemas.microsoft.com/office/drawing/2014/main" id="{EE2FE7FD-419C-68CF-3389-2BEE11D9E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427" y="0"/>
            <a:ext cx="5127614" cy="6858000"/>
          </a:xfrm>
          <a:prstGeom prst="rect">
            <a:avLst/>
          </a:prstGeom>
        </p:spPr>
      </p:pic>
      <p:sp>
        <p:nvSpPr>
          <p:cNvPr id="5" name="Retângulo Arredondado 4">
            <a:extLst>
              <a:ext uri="{FF2B5EF4-FFF2-40B4-BE49-F238E27FC236}">
                <a16:creationId xmlns:a16="http://schemas.microsoft.com/office/drawing/2014/main" id="{603B4FCD-D74D-8717-8375-166EC43C2F86}"/>
              </a:ext>
            </a:extLst>
          </p:cNvPr>
          <p:cNvSpPr/>
          <p:nvPr/>
        </p:nvSpPr>
        <p:spPr>
          <a:xfrm>
            <a:off x="660950" y="1750850"/>
            <a:ext cx="5306713" cy="1200330"/>
          </a:xfrm>
          <a:prstGeom prst="roundRect">
            <a:avLst/>
          </a:prstGeom>
          <a:solidFill>
            <a:srgbClr val="00426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A5E29E3-637A-9B97-2435-742780FB62BC}"/>
              </a:ext>
            </a:extLst>
          </p:cNvPr>
          <p:cNvSpPr txBox="1"/>
          <p:nvPr/>
        </p:nvSpPr>
        <p:spPr>
          <a:xfrm>
            <a:off x="843083" y="3360289"/>
            <a:ext cx="547963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Tahoma"/>
                <a:cs typeface="Tahoma"/>
              </a:rPr>
              <a:t>Atualmente também sou integrante do Conselho de Administração e Presidente do Comitê de Sustentabilidade do </a:t>
            </a:r>
            <a:r>
              <a:rPr lang="pt-BR" b="1" dirty="0">
                <a:solidFill>
                  <a:srgbClr val="00426C"/>
                </a:solidFill>
                <a:latin typeface="Tahoma"/>
                <a:ea typeface="Tahoma"/>
                <a:cs typeface="Tahoma"/>
              </a:rPr>
              <a:t>Grupo </a:t>
            </a:r>
            <a:r>
              <a:rPr lang="pt-BR" b="1" dirty="0" err="1">
                <a:solidFill>
                  <a:srgbClr val="00426C"/>
                </a:solidFill>
                <a:latin typeface="Tahoma"/>
                <a:ea typeface="Tahoma"/>
                <a:cs typeface="Tahoma"/>
              </a:rPr>
              <a:t>Ambipar</a:t>
            </a:r>
            <a:r>
              <a:rPr lang="pt-BR" b="1" dirty="0">
                <a:solidFill>
                  <a:srgbClr val="00426C"/>
                </a:solidFill>
                <a:latin typeface="Tahoma"/>
                <a:ea typeface="Tahoma"/>
                <a:cs typeface="Tahoma"/>
              </a:rPr>
              <a:t>.</a:t>
            </a:r>
          </a:p>
          <a:p>
            <a:endParaRPr lang="pt-BR" dirty="0">
              <a:solidFill>
                <a:schemeClr val="tx1">
                  <a:lumMod val="85000"/>
                  <a:lumOff val="15000"/>
                </a:schemeClr>
              </a:solidFill>
              <a:latin typeface="Tahoma"/>
              <a:ea typeface="Tahoma"/>
              <a:cs typeface="Tahoma"/>
            </a:endParaRPr>
          </a:p>
          <a:p>
            <a:endParaRPr lang="pt-BR" dirty="0">
              <a:solidFill>
                <a:schemeClr val="tx1">
                  <a:lumMod val="85000"/>
                  <a:lumOff val="15000"/>
                </a:schemeClr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BBF5B31-9269-A681-FC30-45293CBF9516}"/>
              </a:ext>
            </a:extLst>
          </p:cNvPr>
          <p:cNvSpPr txBox="1"/>
          <p:nvPr/>
        </p:nvSpPr>
        <p:spPr>
          <a:xfrm>
            <a:off x="1100822" y="1859743"/>
            <a:ext cx="4964159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2800" b="1" dirty="0">
                <a:solidFill>
                  <a:srgbClr val="D4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Presidente</a:t>
            </a:r>
            <a:r>
              <a:rPr lang="pt-BR" sz="2800" dirty="0">
                <a:solidFill>
                  <a:srgbClr val="D4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Comitê </a:t>
            </a:r>
            <a:br>
              <a:rPr lang="pt-BR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Sustentabilidade</a:t>
            </a:r>
          </a:p>
          <a:p>
            <a:endParaRPr lang="pt-BR" sz="2800" b="1" dirty="0">
              <a:solidFill>
                <a:srgbClr val="D4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Imagem 2" descr="Forma&#10;&#10;Descrição gerada automaticamente com confiança média">
            <a:extLst>
              <a:ext uri="{FF2B5EF4-FFF2-40B4-BE49-F238E27FC236}">
                <a16:creationId xmlns:a16="http://schemas.microsoft.com/office/drawing/2014/main" id="{7A4438EA-446F-3D2D-5CC5-9637D6A39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719" y="5781465"/>
            <a:ext cx="2419708" cy="55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5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291990CB-EE50-5328-7D9B-D736CA1B7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02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06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106</Words>
  <Application>Microsoft Macintosh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Tahoma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Antônio Alberto da Rocha Junior</dc:creator>
  <cp:lastModifiedBy>Antônio Alberto da Rocha Junior</cp:lastModifiedBy>
  <cp:revision>5</cp:revision>
  <dcterms:created xsi:type="dcterms:W3CDTF">2023-10-06T15:55:42Z</dcterms:created>
  <dcterms:modified xsi:type="dcterms:W3CDTF">2023-10-06T19:04:35Z</dcterms:modified>
</cp:coreProperties>
</file>