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71" r:id="rId3"/>
    <p:sldId id="278" r:id="rId4"/>
    <p:sldId id="277" r:id="rId5"/>
    <p:sldId id="275" r:id="rId6"/>
    <p:sldId id="273" r:id="rId7"/>
    <p:sldId id="279" r:id="rId8"/>
    <p:sldId id="28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665" userDrawn="1">
          <p15:clr>
            <a:srgbClr val="A4A3A4"/>
          </p15:clr>
        </p15:guide>
        <p15:guide id="4" pos="64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7B1"/>
    <a:srgbClr val="009999"/>
    <a:srgbClr val="AE8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84" y="126"/>
      </p:cViewPr>
      <p:guideLst>
        <p:guide orient="horz" pos="686"/>
        <p:guide orient="horz" pos="2160"/>
        <p:guide pos="665"/>
        <p:guide pos="64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77540-C190-42AF-BE67-F4ACBEA52FE3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7D98C-3F9F-4EE7-A93C-BA71416576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45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71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163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271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661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95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0783E-C85B-AB4D-8EEA-489FA256B8F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75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35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62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86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19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04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66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56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04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07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95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92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611D-B472-4B8A-9791-F30E5C667D7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D40B9-D088-48F5-9F9C-8A782988F3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51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4048" y="-6028"/>
            <a:ext cx="12192000" cy="762000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18" y="-130489"/>
            <a:ext cx="6690729" cy="7199329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367" y="-130495"/>
            <a:ext cx="7102056" cy="7102056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6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367" y="-130495"/>
            <a:ext cx="7102056" cy="7102056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7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50" y="400845"/>
            <a:ext cx="6049899" cy="6039376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8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485" y="900625"/>
            <a:ext cx="5039829" cy="503982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658" y="863798"/>
            <a:ext cx="5113483" cy="5113483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10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658" y="863798"/>
            <a:ext cx="5113483" cy="5113483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741" y="1147881"/>
            <a:ext cx="4545317" cy="4545317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693" y="1495094"/>
            <a:ext cx="3861413" cy="3850891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1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69" y="1653709"/>
            <a:ext cx="3533661" cy="3533661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14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679" y="1968562"/>
            <a:ext cx="2893432" cy="290395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15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02" y="1958042"/>
            <a:ext cx="2924995" cy="2924995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195" y="2342078"/>
            <a:ext cx="2146400" cy="2156923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17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022" y="2631417"/>
            <a:ext cx="1588755" cy="1578232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263352" y="863798"/>
            <a:ext cx="53447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pc="800" dirty="0" smtClean="0">
                <a:solidFill>
                  <a:schemeClr val="bg1"/>
                </a:solidFill>
                <a:effectLst>
                  <a:outerShdw blurRad="19050" dist="6350" dir="2700000" algn="tl" rotWithShape="0">
                    <a:prstClr val="black">
                      <a:alpha val="50000"/>
                    </a:prstClr>
                  </a:outerShdw>
                </a:effectLst>
                <a:latin typeface="Century Gothic" charset="0"/>
                <a:ea typeface="Century Gothic" charset="0"/>
                <a:cs typeface="Century Gothic" charset="0"/>
              </a:rPr>
              <a:t>XVII ENCONTRO ANUAL DO COMITE DO SETOR ELETRICO DA ABGR</a:t>
            </a:r>
            <a:endParaRPr lang="pt-BR" sz="2800" spc="800" dirty="0">
              <a:solidFill>
                <a:schemeClr val="bg1"/>
              </a:solidFill>
              <a:effectLst>
                <a:outerShdw blurRad="19050" dist="6350" dir="2700000" algn="tl" rotWithShape="0">
                  <a:prstClr val="black">
                    <a:alpha val="50000"/>
                  </a:prstClr>
                </a:outerShdw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5" name="Seta para a Direita 44"/>
          <p:cNvSpPr/>
          <p:nvPr/>
        </p:nvSpPr>
        <p:spPr>
          <a:xfrm>
            <a:off x="-256409" y="2686445"/>
            <a:ext cx="5229669" cy="3156323"/>
          </a:xfrm>
          <a:prstGeom prst="rightArrow">
            <a:avLst>
              <a:gd name="adj1" fmla="val 64388"/>
              <a:gd name="adj2" fmla="val 62708"/>
            </a:avLst>
          </a:prstGeom>
          <a:gradFill>
            <a:gsLst>
              <a:gs pos="0">
                <a:srgbClr val="EFCA3D">
                  <a:alpha val="0"/>
                </a:srgbClr>
              </a:gs>
              <a:gs pos="100000">
                <a:srgbClr val="EFCA3D">
                  <a:alpha val="75000"/>
                </a:srgbClr>
              </a:gs>
            </a:gsLst>
            <a:lin ang="0" scaled="0"/>
          </a:gradFill>
          <a:ln>
            <a:noFill/>
          </a:ln>
          <a:effectLst>
            <a:outerShdw blurRad="25400" dist="635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/>
          </a:p>
        </p:txBody>
      </p:sp>
      <p:grpSp>
        <p:nvGrpSpPr>
          <p:cNvPr id="64" name="Grupo 63"/>
          <p:cNvGrpSpPr/>
          <p:nvPr/>
        </p:nvGrpSpPr>
        <p:grpSpPr>
          <a:xfrm>
            <a:off x="-1881957" y="5124711"/>
            <a:ext cx="8485781" cy="1865075"/>
            <a:chOff x="-1411468" y="3843533"/>
            <a:chExt cx="6364336" cy="1398806"/>
          </a:xfrm>
        </p:grpSpPr>
        <p:sp>
          <p:nvSpPr>
            <p:cNvPr id="62" name="Seta para a Direita 61"/>
            <p:cNvSpPr/>
            <p:nvPr/>
          </p:nvSpPr>
          <p:spPr>
            <a:xfrm>
              <a:off x="-1411468" y="3843533"/>
              <a:ext cx="6364336" cy="1398806"/>
            </a:xfrm>
            <a:prstGeom prst="rightArrow">
              <a:avLst>
                <a:gd name="adj1" fmla="val 50000"/>
                <a:gd name="adj2" fmla="val 66106"/>
              </a:avLst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pic>
          <p:nvPicPr>
            <p:cNvPr id="55" name="Imagem 54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100" y="4383856"/>
              <a:ext cx="1320392" cy="317688"/>
            </a:xfrm>
            <a:prstGeom prst="rect">
              <a:avLst/>
            </a:prstGeom>
          </p:spPr>
        </p:pic>
        <p:pic>
          <p:nvPicPr>
            <p:cNvPr id="57" name="Imagem 56"/>
            <p:cNvPicPr>
              <a:picLocks noChangeAspect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87" t="24603" r="10187" b="24603"/>
            <a:stretch/>
          </p:blipFill>
          <p:spPr>
            <a:xfrm>
              <a:off x="2021905" y="4380772"/>
              <a:ext cx="1277268" cy="358414"/>
            </a:xfrm>
            <a:prstGeom prst="rect">
              <a:avLst/>
            </a:prstGeom>
          </p:spPr>
        </p:pic>
      </p:grpSp>
      <p:sp>
        <p:nvSpPr>
          <p:cNvPr id="36" name="CaixaDeTexto 35"/>
          <p:cNvSpPr txBox="1"/>
          <p:nvPr/>
        </p:nvSpPr>
        <p:spPr>
          <a:xfrm>
            <a:off x="91358" y="3849107"/>
            <a:ext cx="3106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19050" dist="6350" dir="2700000" algn="tl" rotWithShape="0">
                    <a:prstClr val="black">
                      <a:alpha val="50000"/>
                    </a:prstClr>
                  </a:outerShdw>
                </a:effectLst>
                <a:latin typeface="Century Gothic" charset="0"/>
                <a:ea typeface="Century Gothic" charset="0"/>
                <a:cs typeface="Century Gothic" charset="0"/>
              </a:rPr>
              <a:t>Garantia</a:t>
            </a:r>
            <a:endParaRPr lang="pt-BR" sz="2400" b="1" dirty="0">
              <a:solidFill>
                <a:schemeClr val="bg1"/>
              </a:solidFill>
              <a:effectLst>
                <a:outerShdw blurRad="19050" dist="6350" dir="2700000" algn="tl" rotWithShape="0">
                  <a:prstClr val="black">
                    <a:alpha val="50000"/>
                  </a:prstClr>
                </a:outerShdw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3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4.44444E-6 L 0 -0.11204 " pathEditMode="relative" rAng="0" ptsTypes="AA">
                                          <p:cBhvr>
                                            <p:cTn id="9" dur="1000" spd="-100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560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" presetID="18" presetClass="entr" presetSubtype="1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2" dur="1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8" presetClass="emp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" dur="1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" presetID="23" presetClass="entr" presetSubtype="16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accel="50000" decel="50000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24" dur="1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8" presetClass="emph" presetSubtype="0" accel="50000" decel="50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30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1" presetID="23" presetClass="entr" presetSubtype="16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accel="50000" decel="50000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2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8" presetClass="emph" presetSubtype="0" accel="50000" decel="5000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2" dur="1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3" presetID="23" presetClass="entr" presetSubtype="16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8" presetClass="emph" presetSubtype="0" accel="50000" decel="5000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8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9" presetID="2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accel="50000" decel="50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4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3" presetClass="entr" presetSubtype="16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8" presetClass="emph" presetSubtype="0" accel="50000" decel="50000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60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1" presetID="2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8" presetClass="emp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66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7" presetID="23" presetClass="entr" presetSubtype="16" fill="hold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8" presetClass="emph" presetSubtype="0" accel="50000" decel="50000" fill="hold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72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3" presetID="23" presetClass="entr" presetSubtype="16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8" presetClass="emph" presetSubtype="0" accel="50000" decel="50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78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9" presetID="23" presetClass="entr" presetSubtype="16" fill="hold" nodeType="withEffect">
                                      <p:stCondLst>
                                        <p:cond delay="10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8" presetClass="emph" presetSubtype="0" accel="50000" decel="50000" fill="hold" nodeType="withEffect">
                                      <p:stCondLst>
                                        <p:cond delay="10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84" dur="1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5" presetID="23" presetClass="entr" presetSubtype="16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8" presetClass="emph" presetSubtype="0" accel="50000" decel="5000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90" dur="1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1" presetID="10" presetClass="entr" presetSubtype="0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0" presetClass="path" presetSubtype="0" accel="50000" decel="50000" fill="hold" grpId="1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Motion origin="layout" path="M -4.16667E-7 2.59259E-6 L 0.06979 2.59259E-6 " pathEditMode="relative" rAng="0" ptsTypes="AA">
                                          <p:cBhvr>
                                            <p:cTn id="95" dur="1000" spd="-100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49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97" dur="15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8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99" dur="14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0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1" dur="13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2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03" dur="1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4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5" dur="10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6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07" dur="9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8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9" dur="8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0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11" dur="7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2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3" dur="6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15" dur="5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7" dur="4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19" dur="3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21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2" presetID="2" presetClass="entr" presetSubtype="8" accel="50000" fill="hold" nodeType="withEffect" p14:presetBounceEnd="50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4" dur="12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5" dur="12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6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8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23" presetClass="entr" presetSubtype="32" fill="hold" grpId="2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4" accel="50000" decel="5000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1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1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/>
          <p:bldP spid="42" grpId="1"/>
          <p:bldP spid="36" grpId="0"/>
          <p:bldP spid="36" grpId="1"/>
          <p:bldP spid="36" grpId="2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4.44444E-6 L 0 -0.11204 " pathEditMode="relative" rAng="0" ptsTypes="AA">
                                          <p:cBhvr>
                                            <p:cTn id="9" dur="1000" spd="-100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560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" presetID="18" presetClass="entr" presetSubtype="1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12" dur="1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8" presetClass="emp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8" dur="1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9" presetID="23" presetClass="entr" presetSubtype="16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accel="50000" decel="50000" fill="hold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24" dur="1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8" presetClass="emph" presetSubtype="0" accel="50000" decel="50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30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1" presetID="23" presetClass="entr" presetSubtype="16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accel="50000" decel="50000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36" dur="1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2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8" presetClass="emph" presetSubtype="0" accel="50000" decel="5000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2" dur="1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3" presetID="23" presetClass="entr" presetSubtype="16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8" presetClass="emph" presetSubtype="0" accel="50000" decel="5000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48" dur="1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9" presetID="2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8" presetClass="emph" presetSubtype="0" accel="50000" decel="5000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4" dur="1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5" presetID="23" presetClass="entr" presetSubtype="16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8" presetClass="emph" presetSubtype="0" accel="50000" decel="50000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60" dur="1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1" presetID="2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8" presetClass="emph" presetSubtype="0" accel="50000" decel="5000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66" dur="1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7" presetID="23" presetClass="entr" presetSubtype="16" fill="hold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8" presetClass="emph" presetSubtype="0" accel="50000" decel="50000" fill="hold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72" dur="1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3" presetID="23" presetClass="entr" presetSubtype="16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8" presetClass="emph" presetSubtype="0" accel="50000" decel="50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78" dur="1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9" presetID="23" presetClass="entr" presetSubtype="16" fill="hold" nodeType="withEffect">
                                      <p:stCondLst>
                                        <p:cond delay="10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8" presetClass="emph" presetSubtype="0" accel="50000" decel="50000" fill="hold" nodeType="withEffect">
                                      <p:stCondLst>
                                        <p:cond delay="105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84" dur="1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5" presetID="23" presetClass="entr" presetSubtype="16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8" presetClass="emph" presetSubtype="0" accel="50000" decel="5000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90" dur="1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1" presetID="10" presetClass="entr" presetSubtype="0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0" presetClass="path" presetSubtype="0" accel="50000" decel="50000" fill="hold" grpId="1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Motion origin="layout" path="M -4.16667E-7 2.59259E-6 L 0.06979 2.59259E-6 " pathEditMode="relative" rAng="0" ptsTypes="AA">
                                          <p:cBhvr>
                                            <p:cTn id="95" dur="1000" spd="-100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49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97" dur="15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8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99" dur="14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0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1" dur="13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2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03" dur="1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4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5" dur="10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6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07" dur="9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8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9" dur="8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0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11" dur="7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2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3" dur="6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4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15" dur="5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6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7" dur="4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8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-21600000">
                                          <p:cBhvr>
                                            <p:cTn id="119" dur="3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0" presetID="8" presetClass="emph" presetSubtype="0" repeatCount="indefinite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21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2" presetID="2" presetClass="entr" presetSubtype="8" accel="5000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4" dur="12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5" dur="12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6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8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23" presetClass="entr" presetSubtype="32" fill="hold" grpId="2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4" accel="50000" decel="5000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1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1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/>
          <p:bldP spid="42" grpId="1"/>
          <p:bldP spid="36" grpId="0"/>
          <p:bldP spid="36" grpId="1"/>
          <p:bldP spid="36" grpId="2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CRITÉRIOS - LIMITES GRUPO ECONÔMICO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2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07368" y="1006270"/>
            <a:ext cx="1056440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Caracteriza-se grupo econômico quando duas ou mais empresas estão sob a direção, o controle ou a administração de outra, compondo grupo industrial, comercial ou de qualquer outra atividade econômica, ainda que cada uma delas tenha personalidade jurídica própria.</a:t>
            </a:r>
            <a:endParaRPr lang="pt-BR" sz="1600" dirty="0"/>
          </a:p>
          <a:p>
            <a:pPr marL="342900" indent="-342900">
              <a:buAutoNum type="arabicParenR"/>
            </a:pPr>
            <a:endParaRPr lang="pt-BR" sz="1600" dirty="0" smtClean="0"/>
          </a:p>
          <a:p>
            <a:pPr marL="342900" indent="-342900">
              <a:buAutoNum type="arabicParenR"/>
            </a:pPr>
            <a:r>
              <a:rPr lang="pt-BR" sz="1600" dirty="0" smtClean="0"/>
              <a:t>Holding </a:t>
            </a:r>
            <a:r>
              <a:rPr lang="pt-BR" sz="1600" dirty="0" smtClean="0"/>
              <a:t>– Informações consolidadas – CCG em nome da Holding </a:t>
            </a:r>
          </a:p>
          <a:p>
            <a:r>
              <a:rPr lang="pt-BR" sz="1600" dirty="0" smtClean="0"/>
              <a:t>       Nesse cenário há uma empresa de participações que possui controle direto nas empresas</a:t>
            </a:r>
          </a:p>
          <a:p>
            <a:endParaRPr lang="pt-BR" sz="1600" dirty="0" smtClean="0"/>
          </a:p>
          <a:p>
            <a:pPr marL="342900" indent="-342900">
              <a:buAutoNum type="arabicParenR" startAt="2"/>
            </a:pPr>
            <a:r>
              <a:rPr lang="pt-BR" sz="1600" dirty="0" smtClean="0"/>
              <a:t>Holding – não consolida as informações financeiras – CCG assinado por todas as empresas e fiança da holding</a:t>
            </a:r>
          </a:p>
          <a:p>
            <a:r>
              <a:rPr lang="pt-BR" sz="1600" dirty="0" smtClean="0"/>
              <a:t>       Nesse cenário é feita análise  individual de cada empresa.</a:t>
            </a:r>
          </a:p>
          <a:p>
            <a:endParaRPr lang="pt-BR" sz="1600" dirty="0" smtClean="0"/>
          </a:p>
          <a:p>
            <a:pPr marL="342900" indent="-342900">
              <a:buAutoNum type="arabicParenR"/>
            </a:pPr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15" y="3533555"/>
            <a:ext cx="4228421" cy="277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1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SOLIDARIEDADE CONSORCIADAS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3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753883" y="1006271"/>
            <a:ext cx="1004375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Lei das Sociedades Anônimas (Lei nº 6.404/76)</a:t>
            </a:r>
          </a:p>
          <a:p>
            <a:endParaRPr lang="pt-BR" sz="1600" dirty="0"/>
          </a:p>
          <a:p>
            <a:r>
              <a:rPr lang="pt-BR" sz="1600" dirty="0"/>
              <a:t>Art. 278. As companhias e quaisquer outras sociedades, sob o mesmo controle ou não, podem constituir consórcio para executar determinado empreendimento, observado o disposto neste Capítulo.</a:t>
            </a:r>
          </a:p>
          <a:p>
            <a:r>
              <a:rPr lang="pt-BR" sz="1600" dirty="0"/>
              <a:t>        § 1º O consórcio </a:t>
            </a:r>
            <a:r>
              <a:rPr lang="pt-BR" sz="1600" b="1" dirty="0"/>
              <a:t>não tem personalidade jurídica </a:t>
            </a:r>
            <a:r>
              <a:rPr lang="pt-BR" sz="1600" dirty="0"/>
              <a:t>e as consorciadas somente se obrigam nas condições previstas no respectivo contrato, respondendo cada uma por suas obrigações, </a:t>
            </a:r>
            <a:r>
              <a:rPr lang="pt-BR" sz="1600" b="1" dirty="0"/>
              <a:t>sem presunção de solidariedade</a:t>
            </a:r>
            <a:r>
              <a:rPr lang="pt-BR" sz="1600" dirty="0" smtClean="0"/>
              <a:t>. (grifos acrescidos)</a:t>
            </a:r>
          </a:p>
          <a:p>
            <a:endParaRPr lang="pt-BR" sz="1600" dirty="0"/>
          </a:p>
          <a:p>
            <a:r>
              <a:rPr lang="pt-BR" sz="1600" b="1" dirty="0" smtClean="0"/>
              <a:t>Principal atrativo </a:t>
            </a:r>
            <a:r>
              <a:rPr lang="pt-BR" sz="1600" dirty="0" smtClean="0"/>
              <a:t>-  possibilidade da limitação da responsabilidade das empresas consorciadas.</a:t>
            </a:r>
          </a:p>
          <a:p>
            <a:endParaRPr lang="pt-BR" sz="1600" dirty="0" smtClean="0"/>
          </a:p>
          <a:p>
            <a:endParaRPr lang="pt-BR" sz="1600" dirty="0"/>
          </a:p>
          <a:p>
            <a:r>
              <a:rPr lang="pt-BR" sz="1600" b="1" dirty="0" smtClean="0"/>
              <a:t>Código de Defesa do Consumidor (Lei 8.078/90) e Lei de licitações (8.666/93) – afasta a regra geral de limitação de responsabilidade.</a:t>
            </a:r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8075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SOLIDARIEDADE CONSORCIADAS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4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753883" y="1006271"/>
            <a:ext cx="102178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Desconsideração da Personalidade Jurídica – Código de Defesa do Consumidor</a:t>
            </a:r>
          </a:p>
          <a:p>
            <a:pPr algn="just"/>
            <a:endParaRPr lang="pt-BR" sz="1600" b="1" dirty="0"/>
          </a:p>
          <a:p>
            <a:pPr algn="just"/>
            <a:r>
              <a:rPr lang="pt-BR" sz="1600" dirty="0"/>
              <a:t>Art. 28. O juiz poderá desconsiderar a personalidade jurídica da sociedade quando, em detrimento do consumidor, houver abuso de direito, excesso de poder, infração da lei, fato ou ato ilícito ou violação dos estatutos ou contrato social. A desconsideração também será efetivada quando houver falência, estado de insolvência, encerramento ou inatividade da pessoa jurídica provocados por má administração.</a:t>
            </a:r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§ </a:t>
            </a:r>
            <a:r>
              <a:rPr lang="pt-BR" sz="1600" dirty="0"/>
              <a:t>3° As sociedades consorciadas </a:t>
            </a:r>
            <a:r>
              <a:rPr lang="pt-BR" sz="1600" b="1" dirty="0"/>
              <a:t>são solidariamente responsáveis </a:t>
            </a:r>
            <a:r>
              <a:rPr lang="pt-BR" sz="1600" dirty="0"/>
              <a:t>pelas obrigações decorrentes deste código. (grifos acrescidos)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Lei </a:t>
            </a:r>
            <a:r>
              <a:rPr lang="pt-BR" sz="1600" b="1" dirty="0"/>
              <a:t>de </a:t>
            </a:r>
            <a:r>
              <a:rPr lang="pt-BR" sz="1600" b="1" dirty="0" smtClean="0"/>
              <a:t>licitações</a:t>
            </a:r>
          </a:p>
          <a:p>
            <a:pPr algn="just"/>
            <a:endParaRPr lang="pt-BR" sz="1600" b="1" dirty="0"/>
          </a:p>
          <a:p>
            <a:pPr algn="just"/>
            <a:r>
              <a:rPr lang="pt-BR" altLang="pt-BR" sz="1600" dirty="0"/>
              <a:t>Art. 33.  Quando permitida na licitação a participação de empresas em consórcio, observar-se-ão as seguintes normas</a:t>
            </a:r>
          </a:p>
          <a:p>
            <a:pPr lvl="0" algn="just"/>
            <a:endParaRPr lang="pt-BR" altLang="pt-BR" sz="1600" dirty="0" smtClean="0"/>
          </a:p>
          <a:p>
            <a:pPr lvl="0" algn="just"/>
            <a:r>
              <a:rPr lang="pt-BR" altLang="pt-BR" sz="1600" dirty="0" smtClean="0"/>
              <a:t>V</a:t>
            </a:r>
            <a:r>
              <a:rPr lang="pt-BR" altLang="pt-BR" sz="1600" dirty="0"/>
              <a:t> - </a:t>
            </a:r>
            <a:r>
              <a:rPr lang="pt-BR" altLang="pt-BR" sz="1600" b="1" dirty="0"/>
              <a:t>responsabilidade solidária</a:t>
            </a:r>
            <a:r>
              <a:rPr lang="pt-BR" altLang="pt-BR" sz="1600" dirty="0"/>
              <a:t> dos integrantes pelos atos praticados em consórcio, tanto na fase de licitação quanto na de execução do contrato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/>
              <a:t>(grifos acrescidos)</a:t>
            </a:r>
            <a:endParaRPr lang="pt-BR" altLang="pt-BR" sz="1600" dirty="0">
              <a:latin typeface="Arial" panose="020B0604020202020204" pitchFamily="34" charset="0"/>
            </a:endParaRPr>
          </a:p>
          <a:p>
            <a:pPr algn="just"/>
            <a:endParaRPr lang="pt-BR" sz="1600" b="1" dirty="0" smtClean="0"/>
          </a:p>
          <a:p>
            <a:pPr algn="just"/>
            <a:endParaRPr lang="pt-BR" sz="1600" b="1" dirty="0"/>
          </a:p>
          <a:p>
            <a:pPr algn="just"/>
            <a:r>
              <a:rPr lang="pt-BR" sz="1600" dirty="0" smtClean="0"/>
              <a:t>   </a:t>
            </a:r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4446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SOLIDARIEDADE CONSORCIADAS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5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753883" y="1006271"/>
            <a:ext cx="102178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 smtClean="0"/>
          </a:p>
          <a:p>
            <a:pPr algn="just"/>
            <a:r>
              <a:rPr lang="pt-BR" sz="1600" dirty="0" smtClean="0"/>
              <a:t>1) RESPONSABILIDADE </a:t>
            </a:r>
            <a:r>
              <a:rPr lang="pt-BR" sz="1600" dirty="0"/>
              <a:t>SOLIDÁRIA. CONSÓRCIO E EMPRESAS CONSORCIADAS. AUSÊNCIA DE PREVISÃO CONTRATUAL. NÃO RECONHECIMENTO. Ausente no instrumento de constituição do consórcio a responsabilidade entre as consorciadas quanto aos débitos trabalhistas de uma delas em relação as outras, não há falar em solidariedade, conforme o disposto nos </a:t>
            </a:r>
            <a:r>
              <a:rPr lang="pt-BR" sz="1600" dirty="0" err="1"/>
              <a:t>arts</a:t>
            </a:r>
            <a:r>
              <a:rPr lang="pt-BR" sz="1600" dirty="0"/>
              <a:t>. 278, § 1º, da Lei 6.404/76 (sociedade por ações) e 278 do Código Civil.</a:t>
            </a:r>
          </a:p>
          <a:p>
            <a:pPr algn="just"/>
            <a:r>
              <a:rPr lang="pt-BR" sz="1600" dirty="0"/>
              <a:t>(TRT-12 - AP: 00017307120105120055 SC 0001730-71.2010.5.12.0055, Relator: LILIA LEONOR ABREU, SECRETARIA DA 3A TURMA, Data de Publicação: 06/07/2016</a:t>
            </a:r>
            <a:r>
              <a:rPr lang="pt-BR" sz="1600" dirty="0" smtClean="0"/>
              <a:t>).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2) CONSÓRCIO </a:t>
            </a:r>
            <a:r>
              <a:rPr lang="pt-BR" sz="1600" dirty="0"/>
              <a:t>DE EMPRESAS. RESPONSABILIDADE SOLIDÁRIA. O Consórcio não ostenta personalidade jurídica própria, de modo que as empresas que o integra respondem patrimonialmente, de forma solidária, com base no artigo 2º, § 2º, da CLT. Sendo assim, é irrelevante que as consorciadas sejam pessoas jurídicas distintas, ou que os sócios não sejam os mesmos, pois o consórcio se assemelha ao grupo econômico para os fins de aplicação da legislação trabalhista. Disposição contratual excluindo a responsabilidade das consorciadas, quanto aos encargos trabalhistas e sociais dos trabalhadores que laboram em benefício do Consórcio, não ultrapassa a figura das contratantes, sendo res </a:t>
            </a:r>
            <a:r>
              <a:rPr lang="pt-BR" sz="1600" dirty="0" err="1"/>
              <a:t>inter</a:t>
            </a:r>
            <a:r>
              <a:rPr lang="pt-BR" sz="1600" dirty="0"/>
              <a:t> </a:t>
            </a:r>
            <a:r>
              <a:rPr lang="pt-BR" sz="1600" dirty="0" err="1"/>
              <a:t>alios</a:t>
            </a:r>
            <a:r>
              <a:rPr lang="pt-BR" sz="1600" dirty="0"/>
              <a:t> acta em relação ao laborista.</a:t>
            </a:r>
          </a:p>
          <a:p>
            <a:pPr algn="just"/>
            <a:r>
              <a:rPr lang="pt-BR" sz="1600" dirty="0"/>
              <a:t>(TRT-1 - RO: 01000452320165010026, Relator: RAQUEL DE OLIVEIRA MACIEL, Data de Julgamento: 05/09/2016, Terceira Turma, Data de Publicação: 30/09/2016)</a:t>
            </a:r>
          </a:p>
          <a:p>
            <a:pPr algn="just"/>
            <a:endParaRPr lang="pt-BR" sz="1600" dirty="0"/>
          </a:p>
          <a:p>
            <a:pPr algn="just"/>
            <a:endParaRPr lang="pt-BR" sz="1600" dirty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058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SOLIDARIEDADE CONSORCIADAS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6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753883" y="1006271"/>
            <a:ext cx="102178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3) CONSÓRCIO </a:t>
            </a:r>
            <a:r>
              <a:rPr lang="pt-BR" sz="1600" dirty="0"/>
              <a:t>DE EMPRESAS. GRUPO ECONÔMICO. RESPONSABILIDADE SOLIDÁRIA DAS EMPRESAS CONSORCIADAS. A afinidade de interesses na execução do contrato de transportes e a relação de coordenação interempresarial na constituição do consórcio levam ao reconhecimento do grupo econômico trabalhista, sendo as consorciadas responsáveis, solidariamente, pelas obrigações trabalhistas de qualquer delas, aplicando-se o disposto no art. 2º, § 2º, da CLT.</a:t>
            </a:r>
          </a:p>
          <a:p>
            <a:pPr algn="just"/>
            <a:r>
              <a:rPr lang="pt-BR" sz="1600" dirty="0"/>
              <a:t>(TRT-1 - AP: 00013017320125010077, Relator: Raquel de Oliveira Maciel, Data de Julgamento: 05/09/2016, Terceira Turma, Data de Publicação: 12/09/2016</a:t>
            </a:r>
            <a:r>
              <a:rPr lang="pt-BR" sz="1600" dirty="0" smtClean="0"/>
              <a:t>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4) </a:t>
            </a:r>
            <a:r>
              <a:rPr lang="pt-BR" sz="1600" dirty="0"/>
              <a:t>CONSÓRCIO DE EMPRESAS. RESPONSABILIDADE SOLIDÁRIA DAS CONSORCIADAS. O consórcio de empresas que compartilham patrimônio e fundo de comércio em busca de objetivo comum se equipara ao grupo de empresas de que trata o § 2º do art. 2º da CLT. O art. 278, caput, da Lei 6.404/76 dispõe que a finalidade do consórcio é a execução de empreendimento, na busca de benefícios por cada um dos consorciados que o constituem. Sua essência, assim, é a identidade do objetivo empresarial das empresas em busca do lucro comum. O labor do empregado no consórcio proporciona lucros às empresas que o compõem em decorrência de único contrato de trabalho. Imperativa, portanto, a manutenção da responsabilização solidária da recorrente, </a:t>
            </a:r>
            <a:r>
              <a:rPr lang="pt-BR" sz="1600" dirty="0" smtClean="0"/>
              <a:t>integrante do </a:t>
            </a:r>
            <a:r>
              <a:rPr lang="pt-BR" sz="1600" dirty="0"/>
              <a:t>consórcio, pelas verbas trabalhistas deferidas.</a:t>
            </a:r>
          </a:p>
          <a:p>
            <a:pPr algn="just"/>
            <a:r>
              <a:rPr lang="pt-BR" sz="1600" dirty="0"/>
              <a:t>(TRT-2 - RO: 00010711820125020331 SP 00010711820125020331 A28, Relator: MANOEL ARIANO, Data de Julgamento: 15/01/2015, 14ª TURMA, Data de Publicação: 23/01/2015)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0293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Cases de Substituições por dinheiro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7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753883" y="1006271"/>
            <a:ext cx="102178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dirty="0"/>
          </a:p>
          <a:p>
            <a:pPr marL="342900" indent="-342900" algn="just">
              <a:buAutoNum type="arabicParenR"/>
            </a:pPr>
            <a:r>
              <a:rPr lang="pt-BR" sz="1600" dirty="0" smtClean="0"/>
              <a:t>EMBARGOS </a:t>
            </a:r>
            <a:r>
              <a:rPr lang="pt-BR" sz="1600" dirty="0"/>
              <a:t>DE DECLARAÇÃO em embargos de declaração – Agravo de instrumento – Execução fiscal – Suspensão da exigibilidade de crédito concernente a ISSQN – Não reconhecimento, pelo Juízo a quo, de oferecimento de </a:t>
            </a:r>
            <a:r>
              <a:rPr lang="pt-BR" sz="1600" dirty="0" err="1"/>
              <a:t>seguro-garantia</a:t>
            </a:r>
            <a:r>
              <a:rPr lang="pt-BR" sz="1600" dirty="0"/>
              <a:t> como contracautela para a obtenção de pleiteada suspensão – Concessão da tutela requerida tão somente para que sejam suspensos os efeitos da decisão agravada, até julgamento final deste recurso - Embargos de declaração ACOLHIDOS, sem efeito infringente, tão somente para acrescentar à anterior decisão o auto de infração nº 66.980.232</a:t>
            </a:r>
            <a:r>
              <a:rPr lang="pt-BR" sz="1600" dirty="0" smtClean="0"/>
              <a:t>. (TJSP – ED: 2074663-90.2017.8.26.0000, Relator: HENRIQUE HARRIS JUNIOR, 14ª Câmara de Direito Publico)</a:t>
            </a:r>
          </a:p>
          <a:p>
            <a:pPr marL="342900" indent="-342900" algn="just">
              <a:buAutoNum type="arabicParenR"/>
            </a:pPr>
            <a:r>
              <a:rPr lang="pt-BR" sz="1600" dirty="0"/>
              <a:t>AGRAVO DE INSTRUMENTO – Ação cautelar para antecipação de garantia a execução fiscal futura – Débitos de ISS inscritos no CADIN municipal – Impossibilidade de obtenção de certidão negativa de débitos fiscais – Tutela de urgência – Decisão que declarou os efeitos do seguro garantia ofertado em garantia à execução, suspendendo a exigibilidade dos débitos e sustando os protestos realizados – Irresignação da Municipalidade, para quem apenas o depósito do montante integral em dinheiro teria o condão de suspender a exigibilidade da dívida – Descabimento – Oferecimento de garantia à execução – Liberalidade do devedor – Não sujeição à ordem de preferência da penhora (art. 11 da LEF) – O seguro garantia não se confunde com as modalidades de penhora, mas, em paridade com a penhora e com o depósito em dinheiro, constitui modalidade especial de garantia à execução – Ao juiz não incumbe autorizar ou negar o exercício de um direito subjetivo do devedor, mas apenas observar a idoneidade da garantia e declarar os seus efeitos jurídicos – RECURSO </a:t>
            </a:r>
            <a:r>
              <a:rPr lang="pt-BR" sz="1600" dirty="0" smtClean="0"/>
              <a:t>DESPROVIDO</a:t>
            </a:r>
            <a:r>
              <a:rPr lang="pt-BR" sz="1600" dirty="0"/>
              <a:t> (TJSP – </a:t>
            </a:r>
            <a:r>
              <a:rPr lang="pt-BR" sz="1600" dirty="0" smtClean="0"/>
              <a:t>AI: 2232372-91.2017.8.26.0000, </a:t>
            </a:r>
            <a:r>
              <a:rPr lang="pt-BR" sz="1600" dirty="0"/>
              <a:t>Relator: HENRIQUE HARRIS JUNIOR, 14ª Câmara de Direito </a:t>
            </a:r>
            <a:r>
              <a:rPr lang="pt-BR" sz="1600" dirty="0" smtClean="0"/>
              <a:t>Publico, Data de Publicação: 16.05.2018)</a:t>
            </a:r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3201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0419243" y="-1254048"/>
            <a:ext cx="3274581" cy="3015115"/>
            <a:chOff x="10419243" y="-1254048"/>
            <a:chExt cx="3274581" cy="3015115"/>
          </a:xfrm>
        </p:grpSpPr>
        <p:pic>
          <p:nvPicPr>
            <p:cNvPr id="67" name="Imagem 66">
              <a:extLst>
                <a:ext uri="{FF2B5EF4-FFF2-40B4-BE49-F238E27FC236}">
                  <a16:creationId xmlns:a16="http://schemas.microsoft.com/office/drawing/2014/main" xmlns="" id="{3BEED430-C7C6-4A6C-9C15-B3F8DF50F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1714" y="-1254048"/>
              <a:ext cx="2802110" cy="3015115"/>
            </a:xfrm>
            <a:prstGeom prst="rect">
              <a:avLst/>
            </a:prstGeom>
          </p:spPr>
        </p:pic>
        <p:pic>
          <p:nvPicPr>
            <p:cNvPr id="68" name="Imagem 67">
              <a:extLst>
                <a:ext uri="{FF2B5EF4-FFF2-40B4-BE49-F238E27FC236}">
                  <a16:creationId xmlns:a16="http://schemas.microsoft.com/office/drawing/2014/main" xmlns="" id="{AF19ACEC-9FE4-4736-8637-A86B33CBA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69" name="Imagem 68">
              <a:extLst>
                <a:ext uri="{FF2B5EF4-FFF2-40B4-BE49-F238E27FC236}">
                  <a16:creationId xmlns:a16="http://schemas.microsoft.com/office/drawing/2014/main" xmlns="" id="{B7060E2B-318A-47CC-A425-6C0E2F7E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9243" y="-1254048"/>
              <a:ext cx="2974376" cy="2974376"/>
            </a:xfrm>
            <a:prstGeom prst="rect">
              <a:avLst/>
            </a:prstGeom>
          </p:spPr>
        </p:pic>
        <p:pic>
          <p:nvPicPr>
            <p:cNvPr id="70" name="Imagem 69">
              <a:extLst>
                <a:ext uri="{FF2B5EF4-FFF2-40B4-BE49-F238E27FC236}">
                  <a16:creationId xmlns:a16="http://schemas.microsoft.com/office/drawing/2014/main" xmlns="" id="{7300B208-B8B2-43AF-A921-3FDDEA057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567" y="-1031520"/>
              <a:ext cx="2533727" cy="2529321"/>
            </a:xfrm>
            <a:prstGeom prst="rect">
              <a:avLst/>
            </a:prstGeom>
          </p:spPr>
        </p:pic>
        <p:pic>
          <p:nvPicPr>
            <p:cNvPr id="71" name="Imagem 70">
              <a:extLst>
                <a:ext uri="{FF2B5EF4-FFF2-40B4-BE49-F238E27FC236}">
                  <a16:creationId xmlns:a16="http://schemas.microsoft.com/office/drawing/2014/main" xmlns="" id="{1E821F0E-1570-4B8E-BE02-077F62ABE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51078" y="-822213"/>
              <a:ext cx="2110705" cy="2110706"/>
            </a:xfrm>
            <a:prstGeom prst="rect">
              <a:avLst/>
            </a:prstGeom>
          </p:spPr>
        </p:pic>
        <p:pic>
          <p:nvPicPr>
            <p:cNvPr id="72" name="Imagem 71">
              <a:extLst>
                <a:ext uri="{FF2B5EF4-FFF2-40B4-BE49-F238E27FC236}">
                  <a16:creationId xmlns:a16="http://schemas.microsoft.com/office/drawing/2014/main" xmlns="" id="{E44A8F14-C036-4BA9-A43A-88241E85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3" name="Imagem 72">
              <a:extLst>
                <a:ext uri="{FF2B5EF4-FFF2-40B4-BE49-F238E27FC236}">
                  <a16:creationId xmlns:a16="http://schemas.microsoft.com/office/drawing/2014/main" xmlns="" id="{34B87AB5-4EDF-4CA8-80A3-508F6BC03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5655" y="-837636"/>
              <a:ext cx="2141552" cy="2141552"/>
            </a:xfrm>
            <a:prstGeom prst="rect">
              <a:avLst/>
            </a:prstGeom>
          </p:spPr>
        </p:pic>
        <p:pic>
          <p:nvPicPr>
            <p:cNvPr id="74" name="Imagem 73">
              <a:extLst>
                <a:ext uri="{FF2B5EF4-FFF2-40B4-BE49-F238E27FC236}">
                  <a16:creationId xmlns:a16="http://schemas.microsoft.com/office/drawing/2014/main" xmlns="" id="{A0096DEB-0C2E-4616-B950-531310AD5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30" y="-718661"/>
              <a:ext cx="1903601" cy="1903602"/>
            </a:xfrm>
            <a:prstGeom prst="rect">
              <a:avLst/>
            </a:prstGeom>
          </p:spPr>
        </p:pic>
        <p:pic>
          <p:nvPicPr>
            <p:cNvPr id="75" name="Imagem 74">
              <a:extLst>
                <a:ext uri="{FF2B5EF4-FFF2-40B4-BE49-F238E27FC236}">
                  <a16:creationId xmlns:a16="http://schemas.microsoft.com/office/drawing/2014/main" xmlns="" id="{BCC1AA6A-3AF9-47A1-9E23-4BE78BAA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7842" y="-573246"/>
              <a:ext cx="1617179" cy="1612772"/>
            </a:xfrm>
            <a:prstGeom prst="rect">
              <a:avLst/>
            </a:prstGeom>
          </p:spPr>
        </p:pic>
        <p:pic>
          <p:nvPicPr>
            <p:cNvPr id="76" name="Imagem 75">
              <a:extLst>
                <a:ext uri="{FF2B5EF4-FFF2-40B4-BE49-F238E27FC236}">
                  <a16:creationId xmlns:a16="http://schemas.microsoft.com/office/drawing/2014/main" xmlns="" id="{770F11E2-839A-41F8-B049-1774A2FAD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6474" y="-506817"/>
              <a:ext cx="1479915" cy="1479915"/>
            </a:xfrm>
            <a:prstGeom prst="rect">
              <a:avLst/>
            </a:prstGeom>
          </p:spPr>
        </p:pic>
        <p:pic>
          <p:nvPicPr>
            <p:cNvPr id="77" name="Imagem 76">
              <a:extLst>
                <a:ext uri="{FF2B5EF4-FFF2-40B4-BE49-F238E27FC236}">
                  <a16:creationId xmlns:a16="http://schemas.microsoft.com/office/drawing/2014/main" xmlns="" id="{4EC51758-0BA4-41D7-9D45-A4C6B168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0539" y="-374955"/>
              <a:ext cx="1211784" cy="1216191"/>
            </a:xfrm>
            <a:prstGeom prst="rect">
              <a:avLst/>
            </a:prstGeom>
          </p:spPr>
        </p:pic>
        <p:pic>
          <p:nvPicPr>
            <p:cNvPr id="78" name="Imagem 77">
              <a:extLst>
                <a:ext uri="{FF2B5EF4-FFF2-40B4-BE49-F238E27FC236}">
                  <a16:creationId xmlns:a16="http://schemas.microsoft.com/office/drawing/2014/main" xmlns="" id="{33FDC199-4F9F-41BD-8FD7-3B28090D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3930" y="-379361"/>
              <a:ext cx="1225002" cy="1225002"/>
            </a:xfrm>
            <a:prstGeom prst="rect">
              <a:avLst/>
            </a:prstGeom>
          </p:spPr>
        </p:pic>
        <p:pic>
          <p:nvPicPr>
            <p:cNvPr id="79" name="Imagem 78">
              <a:extLst>
                <a:ext uri="{FF2B5EF4-FFF2-40B4-BE49-F238E27FC236}">
                  <a16:creationId xmlns:a16="http://schemas.microsoft.com/office/drawing/2014/main" xmlns="" id="{17E012A6-DB86-4613-999E-0FA88AF76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6970" y="-218525"/>
              <a:ext cx="898923" cy="903330"/>
            </a:xfrm>
            <a:prstGeom prst="rect">
              <a:avLst/>
            </a:prstGeom>
          </p:spPr>
        </p:pic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xmlns="" id="{FC5624CB-BC3E-4539-940C-0219332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73742" y="-97345"/>
              <a:ext cx="665378" cy="660971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85FF24BF-2C08-4768-8DF2-6AF774BB02BD}"/>
              </a:ext>
            </a:extLst>
          </p:cNvPr>
          <p:cNvSpPr txBox="1"/>
          <p:nvPr/>
        </p:nvSpPr>
        <p:spPr>
          <a:xfrm>
            <a:off x="126118" y="-36322"/>
            <a:ext cx="999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pc="600" dirty="0" smtClean="0">
                <a:solidFill>
                  <a:srgbClr val="0299A4"/>
                </a:solidFill>
                <a:latin typeface="Century Gothic" charset="0"/>
                <a:ea typeface="Century Gothic" charset="0"/>
                <a:cs typeface="Century Gothic" charset="0"/>
              </a:rPr>
              <a:t>Cases de Substituições por dinheiro</a:t>
            </a:r>
            <a:endParaRPr lang="pt-BR" sz="2800" b="1" spc="600" dirty="0">
              <a:solidFill>
                <a:srgbClr val="0299A4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264606" y="6356350"/>
            <a:ext cx="2743200" cy="365125"/>
          </a:xfrm>
        </p:spPr>
        <p:txBody>
          <a:bodyPr/>
          <a:lstStyle/>
          <a:p>
            <a:fld id="{FB1D40B9-D088-48F5-9F9C-8A782988F386}" type="slidenum">
              <a:rPr lang="pt-BR" smtClean="0"/>
              <a:t>8</a:t>
            </a:fld>
            <a:endParaRPr lang="pt-BR" dirty="0"/>
          </a:p>
        </p:txBody>
      </p:sp>
      <p:sp>
        <p:nvSpPr>
          <p:cNvPr id="45" name="Retângulo 44"/>
          <p:cNvSpPr/>
          <p:nvPr/>
        </p:nvSpPr>
        <p:spPr>
          <a:xfrm>
            <a:off x="250608" y="3369397"/>
            <a:ext cx="2345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/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dirty="0"/>
          </a:p>
        </p:txBody>
      </p:sp>
      <p:sp>
        <p:nvSpPr>
          <p:cNvPr id="46" name="Retângulo 45"/>
          <p:cNvSpPr/>
          <p:nvPr/>
        </p:nvSpPr>
        <p:spPr>
          <a:xfrm>
            <a:off x="7950698" y="3348889"/>
            <a:ext cx="2276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en-US" sz="800" dirty="0" smtClean="0"/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Retângulo 46"/>
          <p:cNvSpPr/>
          <p:nvPr/>
        </p:nvSpPr>
        <p:spPr>
          <a:xfrm>
            <a:off x="3476821" y="3373530"/>
            <a:ext cx="39042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753883" y="1006271"/>
            <a:ext cx="102178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3) AGRAVO </a:t>
            </a:r>
            <a:r>
              <a:rPr lang="pt-BR" sz="1600" dirty="0"/>
              <a:t>DE INSTRUMENTO – Oferecimento de seguro garantia, a título de depósito, em ação anulatória – O artigo 9º, II, da Lei Federal nº 6.830/80, com a redação que lhe foi dada pela Lei Federal nº 13.043/2014, prevê a possibilidade de o executado oferecer, em garantia da execução, fiança bancária ou seguro garantia, exegese esta que, com igual razão, aplica-se à ação anulatória de débito fiscal – O seguro garantia em questão, de mais a mais, preenche os requisitos previstos no Comunicado </a:t>
            </a:r>
            <a:r>
              <a:rPr lang="pt-BR" sz="1600" dirty="0" err="1"/>
              <a:t>SubG</a:t>
            </a:r>
            <a:r>
              <a:rPr lang="pt-BR" sz="1600" dirty="0"/>
              <a:t>-CTF nº 03 da Procuradoria Geral do Estado – Recurso </a:t>
            </a:r>
            <a:r>
              <a:rPr lang="pt-BR" sz="1600" dirty="0" smtClean="0"/>
              <a:t>improvido</a:t>
            </a:r>
            <a:r>
              <a:rPr lang="pt-BR" sz="1600" dirty="0"/>
              <a:t>(TJSP – AI: </a:t>
            </a:r>
            <a:r>
              <a:rPr lang="pt-BR" sz="1600" dirty="0" smtClean="0"/>
              <a:t>3000960-75.2018.8.26.0000, </a:t>
            </a:r>
            <a:r>
              <a:rPr lang="pt-BR" sz="1600" dirty="0"/>
              <a:t>Relator: </a:t>
            </a:r>
            <a:r>
              <a:rPr lang="pt-BR" sz="1600" dirty="0" smtClean="0"/>
              <a:t>LUIZ SERGIO FERNANDES DE SOUZA, 7ª </a:t>
            </a:r>
            <a:r>
              <a:rPr lang="pt-BR" sz="1600" dirty="0"/>
              <a:t>Câmara de Direito Publico, Data de Publicação: </a:t>
            </a:r>
            <a:r>
              <a:rPr lang="pt-BR" sz="1600" dirty="0" smtClean="0"/>
              <a:t>15.05.2018</a:t>
            </a:r>
            <a:r>
              <a:rPr lang="pt-BR" sz="1600" dirty="0"/>
              <a:t>)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</p:txBody>
      </p:sp>
      <p:sp>
        <p:nvSpPr>
          <p:cNvPr id="41" name="CaixaDeTexto 40"/>
          <p:cNvSpPr txBox="1"/>
          <p:nvPr/>
        </p:nvSpPr>
        <p:spPr>
          <a:xfrm>
            <a:off x="8905421" y="3533555"/>
            <a:ext cx="236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/>
          </a:p>
          <a:p>
            <a:pPr algn="just"/>
            <a:endParaRPr lang="pt-BR" sz="900" dirty="0">
              <a:solidFill>
                <a:srgbClr val="FF0000"/>
              </a:solidFill>
            </a:endParaRPr>
          </a:p>
          <a:p>
            <a:pPr algn="just"/>
            <a:endParaRPr lang="pt-BR" sz="1000" dirty="0" smtClean="0">
              <a:solidFill>
                <a:srgbClr val="FF0000"/>
              </a:solidFill>
            </a:endParaRPr>
          </a:p>
          <a:p>
            <a:pPr algn="just"/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48527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1258</Words>
  <Application>Microsoft Office PowerPoint</Application>
  <PresentationFormat>Widescreen</PresentationFormat>
  <Paragraphs>125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SRVSCCM002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Lais Brentegani Leonardo</dc:creator>
  <cp:lastModifiedBy>Caroline Maria Costa Ayub da Silva</cp:lastModifiedBy>
  <cp:revision>129</cp:revision>
  <dcterms:created xsi:type="dcterms:W3CDTF">2018-01-31T13:40:32Z</dcterms:created>
  <dcterms:modified xsi:type="dcterms:W3CDTF">2018-06-06T12:18:41Z</dcterms:modified>
</cp:coreProperties>
</file>