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08" r:id="rId3"/>
  </p:sldMasterIdLst>
  <p:notesMasterIdLst>
    <p:notesMasterId r:id="rId17"/>
  </p:notesMasterIdLst>
  <p:sldIdLst>
    <p:sldId id="269" r:id="rId4"/>
    <p:sldId id="276" r:id="rId5"/>
    <p:sldId id="275" r:id="rId6"/>
    <p:sldId id="285" r:id="rId7"/>
    <p:sldId id="278" r:id="rId8"/>
    <p:sldId id="279" r:id="rId9"/>
    <p:sldId id="280" r:id="rId10"/>
    <p:sldId id="265" r:id="rId11"/>
    <p:sldId id="325" r:id="rId12"/>
    <p:sldId id="326" r:id="rId13"/>
    <p:sldId id="324" r:id="rId14"/>
    <p:sldId id="322" r:id="rId15"/>
    <p:sldId id="323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AA"/>
    <a:srgbClr val="01376A"/>
    <a:srgbClr val="404040"/>
    <a:srgbClr val="69AB24"/>
    <a:srgbClr val="7CD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1452" y="4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7EE2-A6BD-034E-8B4A-D84CB788B9AC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73143-A2A8-F14C-9660-44D0F062FF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9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73143-A2A8-F14C-9660-44D0F062FF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8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73143-A2A8-F14C-9660-44D0F062FF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6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73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80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34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62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559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77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68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941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1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2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55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756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62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801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987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376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376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714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267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69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746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97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49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65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7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0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A552-E8AB-FA42-A111-722F1CAD04B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C8A2-DC82-E447-AFAB-3D7781EED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6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9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A552-E8AB-FA42-A111-722F1CAD04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C8A2-DC82-E447-AFAB-3D7781EEDE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8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image" Target="../media/image29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5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m título-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" y="0"/>
            <a:ext cx="913587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7933"/>
            <a:ext cx="9144000" cy="6096000"/>
          </a:xfrm>
          <a:prstGeom prst="rect">
            <a:avLst/>
          </a:prstGeom>
        </p:spPr>
      </p:pic>
      <p:pic>
        <p:nvPicPr>
          <p:cNvPr id="6" name="Picture 5" descr="THB PPT 2016-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15" y="309380"/>
            <a:ext cx="813620" cy="813620"/>
          </a:xfrm>
          <a:prstGeom prst="rect">
            <a:avLst/>
          </a:prstGeom>
        </p:spPr>
      </p:pic>
      <p:pic>
        <p:nvPicPr>
          <p:cNvPr id="7" name="Picture 6" descr="Sem título-2-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9" y="3301926"/>
            <a:ext cx="4151376" cy="11643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07D6919-3C36-4478-A121-7F7A12809833}"/>
              </a:ext>
            </a:extLst>
          </p:cNvPr>
          <p:cNvSpPr txBox="1"/>
          <p:nvPr/>
        </p:nvSpPr>
        <p:spPr>
          <a:xfrm>
            <a:off x="353258" y="4267071"/>
            <a:ext cx="805100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 smtClean="0">
                <a:solidFill>
                  <a:srgbClr val="92D050"/>
                </a:solidFill>
              </a:rPr>
              <a:t>APRESENTAÇÃO SETOR ELÉTRICO: </a:t>
            </a:r>
          </a:p>
          <a:p>
            <a:r>
              <a:rPr lang="pt-BR" b="1" dirty="0" smtClean="0">
                <a:solidFill>
                  <a:srgbClr val="92D050"/>
                </a:solidFill>
              </a:rPr>
              <a:t>BNDES e os Avanços do Mercado de Garantia</a:t>
            </a:r>
            <a:endParaRPr lang="pt-BR" b="1" dirty="0">
              <a:solidFill>
                <a:srgbClr val="92D050"/>
              </a:solidFill>
            </a:endParaRPr>
          </a:p>
        </p:txBody>
      </p:sp>
      <p:pic>
        <p:nvPicPr>
          <p:cNvPr id="8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980" y="1205193"/>
            <a:ext cx="1561385" cy="10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8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25629E-6 5.54801E-6 L -1.25629E-6 0.18216 " pathEditMode="relative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287" cy="5143498"/>
          </a:xfrm>
          <a:prstGeom prst="rect">
            <a:avLst/>
          </a:prstGeom>
        </p:spPr>
      </p:pic>
      <p:pic>
        <p:nvPicPr>
          <p:cNvPr id="4" name="Picture 3" descr="Sem título-4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5" y="970564"/>
            <a:ext cx="4383024" cy="32369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08928" y="1305455"/>
            <a:ext cx="670627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smtClean="0">
                <a:solidFill>
                  <a:srgbClr val="00C1AA"/>
                </a:solidFill>
                <a:latin typeface="Trebuchet MS"/>
                <a:cs typeface="Trebuchet MS"/>
              </a:rPr>
              <a:t>ALL RISKS</a:t>
            </a:r>
            <a:endParaRPr lang="en-US" sz="3800" b="1" dirty="0">
              <a:solidFill>
                <a:srgbClr val="00C1AA"/>
              </a:solidFill>
              <a:latin typeface="Trebuchet MS"/>
              <a:cs typeface="Trebuchet MS"/>
            </a:endParaRPr>
          </a:p>
        </p:txBody>
      </p:sp>
      <p:sp>
        <p:nvSpPr>
          <p:cNvPr id="7" name="Rectangle 38">
            <a:extLst>
              <a:ext uri="{FF2B5EF4-FFF2-40B4-BE49-F238E27FC236}">
                <a16:creationId xmlns="" xmlns:a16="http://schemas.microsoft.com/office/drawing/2014/main" id="{C986B2F1-A6FE-4451-89CA-2D93558AC847}"/>
              </a:ext>
            </a:extLst>
          </p:cNvPr>
          <p:cNvSpPr/>
          <p:nvPr/>
        </p:nvSpPr>
        <p:spPr bwMode="auto">
          <a:xfrm>
            <a:off x="604417" y="2992439"/>
            <a:ext cx="4198223" cy="10073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180000" rIns="45720" bIns="45720" numCol="1" rtlCol="0" anchor="t" anchorCtr="0" compatLnSpc="1">
            <a:prstTxWarp prst="textNoShape">
              <a:avLst/>
            </a:prstTxWarp>
          </a:bodyPr>
          <a:lstStyle/>
          <a:p>
            <a:pPr marL="185738" fontAlgn="base">
              <a:spcBef>
                <a:spcPct val="50000"/>
              </a:spcBef>
              <a:spcAft>
                <a:spcPct val="0"/>
              </a:spcAft>
              <a:buClr>
                <a:srgbClr val="E8641A"/>
              </a:buClr>
            </a:pPr>
            <a:r>
              <a:rPr lang="pt-BR" sz="1400" dirty="0">
                <a:solidFill>
                  <a:schemeClr val="bg1"/>
                </a:solidFill>
              </a:rPr>
              <a:t>Proteção contra riscos que possam causar danos a própria obra civil (e equipamentos) e danos a terceiros decorrentes de acidentes da obra.</a:t>
            </a:r>
          </a:p>
        </p:txBody>
      </p:sp>
      <p:sp>
        <p:nvSpPr>
          <p:cNvPr id="12" name="Divisa 10">
            <a:extLst>
              <a:ext uri="{FF2B5EF4-FFF2-40B4-BE49-F238E27FC236}">
                <a16:creationId xmlns="" xmlns:a16="http://schemas.microsoft.com/office/drawing/2014/main" id="{983AF831-E9C8-42A2-B0FE-C1873D6CD27A}"/>
              </a:ext>
            </a:extLst>
          </p:cNvPr>
          <p:cNvSpPr/>
          <p:nvPr/>
        </p:nvSpPr>
        <p:spPr>
          <a:xfrm>
            <a:off x="615508" y="2082090"/>
            <a:ext cx="4208370" cy="425645"/>
          </a:xfrm>
          <a:prstGeom prst="chevron">
            <a:avLst/>
          </a:prstGeom>
          <a:solidFill>
            <a:srgbClr val="00C1AA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13" name="CaixaDeTexto 108">
            <a:extLst>
              <a:ext uri="{FF2B5EF4-FFF2-40B4-BE49-F238E27FC236}">
                <a16:creationId xmlns="" xmlns:a16="http://schemas.microsoft.com/office/drawing/2014/main" id="{E9A871FA-695C-40DE-ACE6-46970803EBE0}"/>
              </a:ext>
            </a:extLst>
          </p:cNvPr>
          <p:cNvSpPr txBox="1"/>
          <p:nvPr/>
        </p:nvSpPr>
        <p:spPr>
          <a:xfrm>
            <a:off x="1182808" y="2130767"/>
            <a:ext cx="310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Fase de </a:t>
            </a:r>
            <a:r>
              <a:rPr lang="pt-BR" sz="1600" b="1" dirty="0" smtClean="0">
                <a:solidFill>
                  <a:schemeClr val="bg1"/>
                </a:solidFill>
              </a:rPr>
              <a:t>Construção </a:t>
            </a:r>
            <a:r>
              <a:rPr lang="pt-BR" sz="1600" b="1" dirty="0">
                <a:solidFill>
                  <a:schemeClr val="bg1"/>
                </a:solidFill>
              </a:rPr>
              <a:t>-</a:t>
            </a:r>
            <a:r>
              <a:rPr lang="pt-BR" sz="1600" b="1" dirty="0" smtClean="0">
                <a:solidFill>
                  <a:schemeClr val="bg1"/>
                </a:solidFill>
              </a:rPr>
              <a:t> Adequação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4" name="Rectangle 37">
            <a:extLst>
              <a:ext uri="{FF2B5EF4-FFF2-40B4-BE49-F238E27FC236}">
                <a16:creationId xmlns="" xmlns:a16="http://schemas.microsoft.com/office/drawing/2014/main" id="{C88C28EB-7EB1-41C6-81B5-4E69824B5A17}"/>
              </a:ext>
            </a:extLst>
          </p:cNvPr>
          <p:cNvSpPr/>
          <p:nvPr/>
        </p:nvSpPr>
        <p:spPr bwMode="auto">
          <a:xfrm>
            <a:off x="4852800" y="2991794"/>
            <a:ext cx="4121299" cy="10073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180000" rIns="45720" bIns="45720" numCol="1" rtlCol="0" anchor="t" anchorCtr="0" compatLnSpc="1">
            <a:prstTxWarp prst="textNoShape">
              <a:avLst/>
            </a:prstTxWarp>
          </a:bodyPr>
          <a:lstStyle/>
          <a:p>
            <a:pPr marL="185738" fontAlgn="base">
              <a:spcBef>
                <a:spcPct val="50000"/>
              </a:spcBef>
              <a:spcAft>
                <a:spcPct val="0"/>
              </a:spcAft>
              <a:buClr>
                <a:srgbClr val="E8641A"/>
              </a:buClr>
            </a:pPr>
            <a:r>
              <a:rPr lang="pt-BR" sz="1400" dirty="0">
                <a:solidFill>
                  <a:schemeClr val="bg1"/>
                </a:solidFill>
              </a:rPr>
              <a:t>Cobertura por 5 anos após entregas das obras civis para danos causados por Erros e/ou Omissões nos projetos e/ou na execução da Obra</a:t>
            </a:r>
          </a:p>
        </p:txBody>
      </p:sp>
      <p:sp>
        <p:nvSpPr>
          <p:cNvPr id="16" name="Divisa 10">
            <a:extLst>
              <a:ext uri="{FF2B5EF4-FFF2-40B4-BE49-F238E27FC236}">
                <a16:creationId xmlns="" xmlns:a16="http://schemas.microsoft.com/office/drawing/2014/main" id="{53B5AF6F-B717-4BF8-B915-469DC478AF8F}"/>
              </a:ext>
            </a:extLst>
          </p:cNvPr>
          <p:cNvSpPr/>
          <p:nvPr/>
        </p:nvSpPr>
        <p:spPr>
          <a:xfrm>
            <a:off x="4912686" y="2095733"/>
            <a:ext cx="4113315" cy="425645"/>
          </a:xfrm>
          <a:prstGeom prst="chevron">
            <a:avLst/>
          </a:prstGeom>
          <a:solidFill>
            <a:srgbClr val="00C1AA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prstClr val="white"/>
              </a:solidFill>
            </a:endParaRPr>
          </a:p>
        </p:txBody>
      </p:sp>
      <p:sp>
        <p:nvSpPr>
          <p:cNvPr id="20" name="Snip Single Corner Rectangle 41">
            <a:extLst>
              <a:ext uri="{FF2B5EF4-FFF2-40B4-BE49-F238E27FC236}">
                <a16:creationId xmlns="" xmlns:a16="http://schemas.microsoft.com/office/drawing/2014/main" id="{A66817A4-8669-427F-9F7B-491FCA76AC68}"/>
              </a:ext>
            </a:extLst>
          </p:cNvPr>
          <p:cNvSpPr/>
          <p:nvPr/>
        </p:nvSpPr>
        <p:spPr>
          <a:xfrm>
            <a:off x="4910968" y="2573605"/>
            <a:ext cx="4195551" cy="457834"/>
          </a:xfrm>
          <a:prstGeom prst="snip1Rect">
            <a:avLst>
              <a:gd name="adj" fmla="val 47264"/>
            </a:avLst>
          </a:prstGeom>
          <a:solidFill>
            <a:srgbClr val="00C1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0" rIns="0" bIns="45720" rtlCol="0" anchor="ctr" anchorCtr="0"/>
          <a:lstStyle/>
          <a:p>
            <a:pPr algn="ctr"/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2" name="CaixaDeTexto 108">
            <a:extLst>
              <a:ext uri="{FF2B5EF4-FFF2-40B4-BE49-F238E27FC236}">
                <a16:creationId xmlns="" xmlns:a16="http://schemas.microsoft.com/office/drawing/2014/main" id="{E9A871FA-695C-40DE-ACE6-46970803EBE0}"/>
              </a:ext>
            </a:extLst>
          </p:cNvPr>
          <p:cNvSpPr txBox="1"/>
          <p:nvPr/>
        </p:nvSpPr>
        <p:spPr>
          <a:xfrm>
            <a:off x="6057349" y="2146688"/>
            <a:ext cx="310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Pós Obras – 5 anos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3" name="CaixaDeTexto 108">
            <a:extLst>
              <a:ext uri="{FF2B5EF4-FFF2-40B4-BE49-F238E27FC236}">
                <a16:creationId xmlns="" xmlns:a16="http://schemas.microsoft.com/office/drawing/2014/main" id="{E9A871FA-695C-40DE-ACE6-46970803EBE0}"/>
              </a:ext>
            </a:extLst>
          </p:cNvPr>
          <p:cNvSpPr txBox="1"/>
          <p:nvPr/>
        </p:nvSpPr>
        <p:spPr>
          <a:xfrm>
            <a:off x="5275871" y="2624362"/>
            <a:ext cx="351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Danos oriundos de Erros &amp; Omissões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5" name="Snip Single Corner Rectangle 41">
            <a:extLst>
              <a:ext uri="{FF2B5EF4-FFF2-40B4-BE49-F238E27FC236}">
                <a16:creationId xmlns="" xmlns:a16="http://schemas.microsoft.com/office/drawing/2014/main" id="{A66817A4-8669-427F-9F7B-491FCA76AC68}"/>
              </a:ext>
            </a:extLst>
          </p:cNvPr>
          <p:cNvSpPr/>
          <p:nvPr/>
        </p:nvSpPr>
        <p:spPr>
          <a:xfrm>
            <a:off x="655133" y="2562229"/>
            <a:ext cx="4195551" cy="457834"/>
          </a:xfrm>
          <a:prstGeom prst="snip1Rect">
            <a:avLst>
              <a:gd name="adj" fmla="val 47264"/>
            </a:avLst>
          </a:prstGeom>
          <a:solidFill>
            <a:srgbClr val="00C1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0" rIns="0" bIns="45720" rtlCol="0" anchor="ctr" anchorCtr="0"/>
          <a:lstStyle/>
          <a:p>
            <a:pPr algn="ctr"/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6" name="CaixaDeTexto 108">
            <a:extLst>
              <a:ext uri="{FF2B5EF4-FFF2-40B4-BE49-F238E27FC236}">
                <a16:creationId xmlns="" xmlns:a16="http://schemas.microsoft.com/office/drawing/2014/main" id="{E9A871FA-695C-40DE-ACE6-46970803EBE0}"/>
              </a:ext>
            </a:extLst>
          </p:cNvPr>
          <p:cNvSpPr txBox="1"/>
          <p:nvPr/>
        </p:nvSpPr>
        <p:spPr>
          <a:xfrm>
            <a:off x="1183812" y="2612986"/>
            <a:ext cx="351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Risco de Engenharia &amp; RC Obras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2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" y="17903"/>
            <a:ext cx="9141289" cy="573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3" y="155169"/>
            <a:ext cx="1405716" cy="1385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0" y="1996475"/>
            <a:ext cx="804001" cy="80400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608929" y="449949"/>
            <a:ext cx="4572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 smtClean="0">
                <a:solidFill>
                  <a:schemeClr val="tx2"/>
                </a:solidFill>
                <a:latin typeface="Trebuchet MS"/>
                <a:cs typeface="Trebuchet MS"/>
              </a:rPr>
              <a:t>Parceiros</a:t>
            </a:r>
            <a:r>
              <a:rPr lang="en-US" sz="2600" dirty="0" smtClean="0">
                <a:solidFill>
                  <a:schemeClr val="tx2"/>
                </a:solidFill>
                <a:latin typeface="Trebuchet MS"/>
                <a:cs typeface="Trebuchet MS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600" b="1" dirty="0" err="1" smtClean="0">
                <a:solidFill>
                  <a:schemeClr val="tx2"/>
                </a:solidFill>
                <a:latin typeface="Trebuchet MS"/>
                <a:cs typeface="Trebuchet MS"/>
              </a:rPr>
              <a:t>Envolvidos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2" y="2873097"/>
            <a:ext cx="2114340" cy="11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158" y="679883"/>
            <a:ext cx="713238" cy="932185"/>
          </a:xfrm>
          <a:prstGeom prst="rect">
            <a:avLst/>
          </a:prstGeom>
        </p:spPr>
      </p:pic>
      <p:pic>
        <p:nvPicPr>
          <p:cNvPr id="15" name="Picture 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59" y="246691"/>
            <a:ext cx="1690913" cy="61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m para sg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61" y="1981748"/>
            <a:ext cx="1732586" cy="8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m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55" y="2107187"/>
            <a:ext cx="2624192" cy="8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7" y="2170412"/>
            <a:ext cx="1019137" cy="65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6386" y="49760"/>
            <a:ext cx="1430284" cy="912507"/>
          </a:xfrm>
          <a:prstGeom prst="rect">
            <a:avLst/>
          </a:prstGeom>
        </p:spPr>
      </p:pic>
      <p:pic>
        <p:nvPicPr>
          <p:cNvPr id="3074" name="Picture 2" descr="Resultado de imagem para bndes logo ve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363" y="954824"/>
            <a:ext cx="2286000" cy="11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irb brasil logo vecto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43" y="1099957"/>
            <a:ext cx="1940244" cy="68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banco do brasil logo v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66" y="2859196"/>
            <a:ext cx="4191000" cy="35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m relacion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37" y="2367268"/>
            <a:ext cx="2679770" cy="26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m para munich re logo vecto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1" y="4225930"/>
            <a:ext cx="2434193" cy="5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m relacionad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48" y="2825602"/>
            <a:ext cx="2485710" cy="1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m relacionad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24" y="2233290"/>
            <a:ext cx="17145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="" xmlns:a16="http://schemas.microsoft.com/office/drawing/2014/main" id="{FBD110D1-60D0-4B55-98A2-FD63C63B9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9184" y="3807431"/>
            <a:ext cx="2226364" cy="11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 tít2ulo-2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4" y="2187082"/>
            <a:ext cx="2087648" cy="2058326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="" xmlns:a16="http://schemas.microsoft.com/office/drawing/2014/main" id="{205465B5-E1C2-4224-84A3-895C8F4EB6ED}"/>
              </a:ext>
            </a:extLst>
          </p:cNvPr>
          <p:cNvSpPr txBox="1"/>
          <p:nvPr/>
        </p:nvSpPr>
        <p:spPr>
          <a:xfrm>
            <a:off x="690003" y="2793832"/>
            <a:ext cx="2292615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700" b="1" dirty="0" smtClean="0">
                <a:solidFill>
                  <a:srgbClr val="00C1AA"/>
                </a:solidFill>
                <a:latin typeface="Trebuchet MS"/>
                <a:cs typeface="Trebuchet MS"/>
              </a:rPr>
              <a:t>DÚVIDAS?</a:t>
            </a:r>
            <a:endParaRPr lang="en-US" sz="37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514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m título-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" y="0"/>
            <a:ext cx="913587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7933"/>
            <a:ext cx="9144000" cy="6096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07D6919-3C36-4478-A121-7F7A12809833}"/>
              </a:ext>
            </a:extLst>
          </p:cNvPr>
          <p:cNvSpPr txBox="1"/>
          <p:nvPr/>
        </p:nvSpPr>
        <p:spPr>
          <a:xfrm>
            <a:off x="353258" y="2266620"/>
            <a:ext cx="8051001" cy="30162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 smtClean="0">
                <a:solidFill>
                  <a:srgbClr val="92D050"/>
                </a:solidFill>
              </a:rPr>
              <a:t>Roberta Couto</a:t>
            </a:r>
          </a:p>
          <a:p>
            <a:r>
              <a:rPr lang="pt-BR" sz="1600" dirty="0" smtClean="0">
                <a:solidFill>
                  <a:srgbClr val="92D050"/>
                </a:solidFill>
              </a:rPr>
              <a:t>Diretora Financial </a:t>
            </a:r>
            <a:r>
              <a:rPr lang="pt-BR" sz="1600" dirty="0" err="1" smtClean="0">
                <a:solidFill>
                  <a:srgbClr val="92D050"/>
                </a:solidFill>
              </a:rPr>
              <a:t>Risks</a:t>
            </a:r>
            <a:r>
              <a:rPr lang="pt-BR" sz="1600" dirty="0" smtClean="0">
                <a:solidFill>
                  <a:srgbClr val="92D050"/>
                </a:solidFill>
              </a:rPr>
              <a:t> – THB</a:t>
            </a:r>
          </a:p>
          <a:p>
            <a:r>
              <a:rPr lang="pt-BR" sz="1600" dirty="0" smtClean="0">
                <a:solidFill>
                  <a:srgbClr val="92D050"/>
                </a:solidFill>
              </a:rPr>
              <a:t>E-mail: roberta.couto@br.thbgroup.com</a:t>
            </a:r>
          </a:p>
          <a:p>
            <a:r>
              <a:rPr lang="pt-BR" sz="1600" dirty="0" smtClean="0">
                <a:solidFill>
                  <a:srgbClr val="92D050"/>
                </a:solidFill>
              </a:rPr>
              <a:t>Tel.: (11) 97434 9753</a:t>
            </a:r>
          </a:p>
          <a:p>
            <a:endParaRPr lang="pt-BR" b="1" dirty="0" smtClean="0">
              <a:solidFill>
                <a:srgbClr val="92D050"/>
              </a:solidFill>
            </a:endParaRPr>
          </a:p>
          <a:p>
            <a:r>
              <a:rPr lang="pt-BR" b="1" dirty="0" smtClean="0">
                <a:solidFill>
                  <a:srgbClr val="92D050"/>
                </a:solidFill>
              </a:rPr>
              <a:t>Danieli </a:t>
            </a:r>
            <a:r>
              <a:rPr lang="pt-BR" b="1" dirty="0" err="1" smtClean="0">
                <a:solidFill>
                  <a:srgbClr val="92D050"/>
                </a:solidFill>
              </a:rPr>
              <a:t>Saddock</a:t>
            </a:r>
            <a:r>
              <a:rPr lang="pt-BR" b="1" dirty="0" smtClean="0">
                <a:solidFill>
                  <a:srgbClr val="92D050"/>
                </a:solidFill>
              </a:rPr>
              <a:t> Gugelmin</a:t>
            </a:r>
          </a:p>
          <a:p>
            <a:r>
              <a:rPr lang="pt-BR" sz="1600" dirty="0" smtClean="0">
                <a:solidFill>
                  <a:srgbClr val="92D050"/>
                </a:solidFill>
              </a:rPr>
              <a:t>Consultora</a:t>
            </a:r>
            <a:r>
              <a:rPr lang="pt-BR" b="1" dirty="0" smtClean="0">
                <a:solidFill>
                  <a:srgbClr val="92D050"/>
                </a:solidFill>
              </a:rPr>
              <a:t> </a:t>
            </a:r>
          </a:p>
          <a:p>
            <a:endParaRPr lang="pt-BR" b="1" dirty="0" smtClean="0">
              <a:solidFill>
                <a:srgbClr val="92D050"/>
              </a:solidFill>
            </a:endParaRPr>
          </a:p>
          <a:p>
            <a:r>
              <a:rPr lang="pt-BR" b="1" dirty="0" smtClean="0">
                <a:solidFill>
                  <a:srgbClr val="92D050"/>
                </a:solidFill>
              </a:rPr>
              <a:t>Leonardo Vasconcellos Braz Galvão</a:t>
            </a:r>
          </a:p>
          <a:p>
            <a:r>
              <a:rPr lang="pt-BR" sz="1600" dirty="0" smtClean="0">
                <a:solidFill>
                  <a:srgbClr val="92D050"/>
                </a:solidFill>
              </a:rPr>
              <a:t>Advogado</a:t>
            </a:r>
          </a:p>
          <a:p>
            <a:endParaRPr lang="pt-BR" b="1" dirty="0">
              <a:solidFill>
                <a:srgbClr val="92D050"/>
              </a:solidFill>
            </a:endParaRPr>
          </a:p>
        </p:txBody>
      </p:sp>
      <p:pic>
        <p:nvPicPr>
          <p:cNvPr id="10" name="Picture 5" descr="THB PPT 2016-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15" y="302371"/>
            <a:ext cx="813620" cy="813620"/>
          </a:xfrm>
          <a:prstGeom prst="rect">
            <a:avLst/>
          </a:prstGeom>
        </p:spPr>
      </p:pic>
      <p:pic>
        <p:nvPicPr>
          <p:cNvPr id="11" name="Imagem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32" y="1197879"/>
            <a:ext cx="1561385" cy="10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4149" y="707886"/>
            <a:ext cx="4067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</a:rPr>
              <a:t>Obrigado!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25629E-6 5.54801E-6 L -1.25629E-6 0.18216 " pathEditMode="relative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3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0"/>
            <a:ext cx="9141289" cy="51434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7163" y="515853"/>
            <a:ext cx="246334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Nos últimos 12 meses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A </a:t>
            </a:r>
            <a:r>
              <a:rPr lang="pt-BR" sz="1400" dirty="0" err="1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Wiz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 reuniu especialistas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para analisar os </a:t>
            </a:r>
            <a:r>
              <a:rPr lang="pt-BR" sz="1400" dirty="0" err="1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GAPs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 na implantação de Projetos de Infraestrutura no Brasil.</a:t>
            </a:r>
          </a:p>
          <a:p>
            <a:endParaRPr lang="pt-BR" sz="1400" dirty="0">
              <a:solidFill>
                <a:srgbClr val="FFFFFF"/>
              </a:solidFill>
              <a:latin typeface="Trebuchet MS"/>
              <a:ea typeface="Geneva" pitchFamily="-112" charset="-128"/>
              <a:cs typeface="Trebuchet MS"/>
            </a:endParaRPr>
          </a:p>
          <a:p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Com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esse mapeamento em mãos, avaliou-se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os problemas gerados e a quem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recaia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a responsabilidade original e suas consequências.</a:t>
            </a:r>
          </a:p>
          <a:p>
            <a:endParaRPr lang="pt-BR" sz="1400" dirty="0">
              <a:solidFill>
                <a:srgbClr val="FFFFFF"/>
              </a:solidFill>
              <a:latin typeface="Trebuchet MS"/>
              <a:ea typeface="Geneva" pitchFamily="-112" charset="-128"/>
              <a:cs typeface="Trebuchet MS"/>
            </a:endParaRPr>
          </a:p>
          <a:p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Posteriormente criou-se um Programa de Garantias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e Proteção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à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Infraestrutura,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que trata as causas identificadas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por meio da Torre 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de </a:t>
            </a:r>
            <a:r>
              <a:rPr lang="pt-BR" sz="1400" dirty="0" smtClean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Monitoramento</a:t>
            </a: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>.</a:t>
            </a:r>
          </a:p>
          <a:p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/>
            </a:r>
            <a:b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</a:br>
            <a: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  <a:t/>
            </a:r>
            <a:br>
              <a:rPr lang="pt-BR" sz="1400" dirty="0">
                <a:solidFill>
                  <a:srgbClr val="FFFFFF"/>
                </a:solidFill>
                <a:latin typeface="Trebuchet MS"/>
                <a:ea typeface="Geneva" pitchFamily="-112" charset="-128"/>
                <a:cs typeface="Trebuchet MS"/>
              </a:rPr>
            </a:br>
            <a:endParaRPr lang="en-US" sz="14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Sem título-2-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9" y="572385"/>
            <a:ext cx="2103120" cy="1987296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205465B5-E1C2-4224-84A3-895C8F4EB6ED}"/>
              </a:ext>
            </a:extLst>
          </p:cNvPr>
          <p:cNvSpPr txBox="1"/>
          <p:nvPr/>
        </p:nvSpPr>
        <p:spPr>
          <a:xfrm>
            <a:off x="83828" y="991418"/>
            <a:ext cx="2459328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700" b="1" dirty="0" err="1" smtClean="0">
                <a:solidFill>
                  <a:srgbClr val="01376A"/>
                </a:solidFill>
                <a:latin typeface="Trebuchet MS"/>
                <a:cs typeface="Trebuchet MS"/>
              </a:rPr>
              <a:t>Ações</a:t>
            </a:r>
            <a:endParaRPr lang="en-US" sz="3700" b="1" dirty="0">
              <a:solidFill>
                <a:srgbClr val="01376A"/>
              </a:solidFill>
              <a:latin typeface="Trebuchet MS"/>
              <a:cs typeface="Trebuchet MS"/>
            </a:endParaRPr>
          </a:p>
          <a:p>
            <a:pPr>
              <a:lnSpc>
                <a:spcPct val="90000"/>
              </a:lnSpc>
            </a:pPr>
            <a:r>
              <a:rPr lang="en-US" sz="3700" dirty="0" err="1" smtClean="0">
                <a:solidFill>
                  <a:srgbClr val="00C1AA"/>
                </a:solidFill>
                <a:latin typeface="Trebuchet MS"/>
                <a:cs typeface="Trebuchet MS"/>
              </a:rPr>
              <a:t>Inovadoras</a:t>
            </a:r>
            <a:endParaRPr lang="en-US" sz="3700" dirty="0">
              <a:solidFill>
                <a:srgbClr val="00C1AA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07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50000" decel="5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3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accel="50000" decel="50000" fill="hold" grpId="0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0"/>
            <a:ext cx="9141289" cy="51434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6905" y="86109"/>
            <a:ext cx="1408176" cy="1408176"/>
            <a:chOff x="1766288" y="282379"/>
            <a:chExt cx="1408176" cy="1408176"/>
          </a:xfrm>
        </p:grpSpPr>
        <p:pic>
          <p:nvPicPr>
            <p:cNvPr id="10" name="Picture 9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288" y="282379"/>
              <a:ext cx="1408176" cy="14081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774569" y="993637"/>
              <a:ext cx="130785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50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Qualidade</a:t>
              </a:r>
              <a:endParaRPr lang="en-US" sz="1500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4624" y="1628654"/>
            <a:ext cx="1512001" cy="1511999"/>
            <a:chOff x="1682526" y="184963"/>
            <a:chExt cx="1535335" cy="1511999"/>
          </a:xfrm>
        </p:grpSpPr>
        <p:pic>
          <p:nvPicPr>
            <p:cNvPr id="19" name="Picture 18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861" y="184963"/>
              <a:ext cx="1512000" cy="151199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82526" y="1003344"/>
              <a:ext cx="14919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Atrasos</a:t>
              </a:r>
              <a:endParaRPr lang="pt-BR" sz="140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5671" y="3292986"/>
            <a:ext cx="1511998" cy="1511998"/>
            <a:chOff x="1729298" y="270048"/>
            <a:chExt cx="1511998" cy="1511998"/>
          </a:xfrm>
        </p:grpSpPr>
        <p:pic>
          <p:nvPicPr>
            <p:cNvPr id="22" name="Picture 21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298" y="270048"/>
              <a:ext cx="1511998" cy="151199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07587" y="1128404"/>
              <a:ext cx="13078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Perdas</a:t>
              </a:r>
              <a:endParaRPr lang="pt-BR" sz="140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3046842" y="0"/>
            <a:ext cx="0" cy="5143499"/>
          </a:xfrm>
          <a:prstGeom prst="line">
            <a:avLst/>
          </a:prstGeom>
          <a:ln w="133350" cmpd="sng">
            <a:solidFill>
              <a:srgbClr val="00C1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2332636" y="1071837"/>
            <a:ext cx="1511999" cy="1511999"/>
            <a:chOff x="4145918" y="764108"/>
            <a:chExt cx="1511999" cy="1511999"/>
          </a:xfrm>
        </p:grpSpPr>
        <p:pic>
          <p:nvPicPr>
            <p:cNvPr id="28" name="Picture 27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918" y="764108"/>
              <a:ext cx="1511999" cy="151199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215849" y="1608018"/>
              <a:ext cx="13078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Default</a:t>
              </a:r>
              <a:endParaRPr lang="pt-BR" sz="140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344966" y="2738992"/>
            <a:ext cx="1475999" cy="1475999"/>
            <a:chOff x="4145918" y="2438538"/>
            <a:chExt cx="1511999" cy="1511999"/>
          </a:xfrm>
        </p:grpSpPr>
        <p:pic>
          <p:nvPicPr>
            <p:cNvPr id="30" name="Picture 29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918" y="2438538"/>
              <a:ext cx="1511999" cy="15119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04924" y="3280210"/>
              <a:ext cx="1307852" cy="535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Mitigação</a:t>
              </a:r>
            </a:p>
            <a:p>
              <a:pPr algn="ctr"/>
              <a:endParaRPr lang="pt-BR" sz="140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endParaRPr>
            </a:p>
          </p:txBody>
        </p:sp>
      </p:grpSp>
      <p:pic>
        <p:nvPicPr>
          <p:cNvPr id="44" name="Picture 43" descr="Sem título-2-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96" y="503434"/>
            <a:ext cx="4302942" cy="464006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412214" y="722891"/>
            <a:ext cx="3495479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Perdas financeiras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Desalinhamento de gatilhos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financeiros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Risco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Imagem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Fragilidade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 garantias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evolutivas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Inviabilidade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do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projeto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Concentração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 aval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corporativo</a:t>
            </a:r>
            <a:endParaRPr lang="pt-BR" sz="1300" dirty="0">
              <a:solidFill>
                <a:schemeClr val="tx2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grpSp>
        <p:nvGrpSpPr>
          <p:cNvPr id="48" name="Group 15">
            <a:extLst>
              <a:ext uri="{FF2B5EF4-FFF2-40B4-BE49-F238E27FC236}">
                <a16:creationId xmlns="" xmlns:a16="http://schemas.microsoft.com/office/drawing/2014/main" id="{97B0D611-E2B4-4D54-8705-FBC631DDCEBA}"/>
              </a:ext>
            </a:extLst>
          </p:cNvPr>
          <p:cNvGrpSpPr/>
          <p:nvPr/>
        </p:nvGrpSpPr>
        <p:grpSpPr>
          <a:xfrm>
            <a:off x="1191258" y="2029028"/>
            <a:ext cx="623204" cy="318408"/>
            <a:chOff x="7476072" y="4477419"/>
            <a:chExt cx="1185333" cy="1047082"/>
          </a:xfrm>
        </p:grpSpPr>
        <p:sp>
          <p:nvSpPr>
            <p:cNvPr id="49" name="Rectangle 162">
              <a:extLst>
                <a:ext uri="{FF2B5EF4-FFF2-40B4-BE49-F238E27FC236}">
                  <a16:creationId xmlns="" xmlns:a16="http://schemas.microsoft.com/office/drawing/2014/main" id="{BC92DD09-35D1-4BEC-935A-3DD9800DCA3F}"/>
                </a:ext>
              </a:extLst>
            </p:cNvPr>
            <p:cNvSpPr/>
            <p:nvPr/>
          </p:nvSpPr>
          <p:spPr bwMode="auto">
            <a:xfrm>
              <a:off x="7476072" y="5359400"/>
              <a:ext cx="190500" cy="165100"/>
            </a:xfrm>
            <a:prstGeom prst="rect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500" dirty="0">
                <a:solidFill>
                  <a:srgbClr val="0A3C66">
                    <a:lumMod val="60000"/>
                    <a:lumOff val="40000"/>
                  </a:srgbClr>
                </a:solidFill>
                <a:latin typeface="JPMmoon" pitchFamily="49" charset="0"/>
              </a:endParaRPr>
            </a:p>
          </p:txBody>
        </p:sp>
        <p:sp>
          <p:nvSpPr>
            <p:cNvPr id="50" name="Rectangle 163">
              <a:extLst>
                <a:ext uri="{FF2B5EF4-FFF2-40B4-BE49-F238E27FC236}">
                  <a16:creationId xmlns="" xmlns:a16="http://schemas.microsoft.com/office/drawing/2014/main" id="{2718811D-9F28-4DCE-990A-C0675D15175C}"/>
                </a:ext>
              </a:extLst>
            </p:cNvPr>
            <p:cNvSpPr/>
            <p:nvPr/>
          </p:nvSpPr>
          <p:spPr bwMode="auto">
            <a:xfrm>
              <a:off x="7730072" y="5223932"/>
              <a:ext cx="190500" cy="300567"/>
            </a:xfrm>
            <a:prstGeom prst="rect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500" dirty="0">
                <a:solidFill>
                  <a:srgbClr val="0A3C66">
                    <a:lumMod val="60000"/>
                    <a:lumOff val="40000"/>
                  </a:srgbClr>
                </a:solidFill>
                <a:latin typeface="JPMmoon" pitchFamily="49" charset="0"/>
              </a:endParaRPr>
            </a:p>
          </p:txBody>
        </p:sp>
        <p:sp>
          <p:nvSpPr>
            <p:cNvPr id="51" name="Rectangle 164">
              <a:extLst>
                <a:ext uri="{FF2B5EF4-FFF2-40B4-BE49-F238E27FC236}">
                  <a16:creationId xmlns="" xmlns:a16="http://schemas.microsoft.com/office/drawing/2014/main" id="{FCB44BD6-9229-4664-9347-09222D9A1AFD}"/>
                </a:ext>
              </a:extLst>
            </p:cNvPr>
            <p:cNvSpPr/>
            <p:nvPr/>
          </p:nvSpPr>
          <p:spPr bwMode="auto">
            <a:xfrm>
              <a:off x="7984072" y="5080000"/>
              <a:ext cx="190500" cy="444501"/>
            </a:xfrm>
            <a:prstGeom prst="rect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500" dirty="0">
                <a:solidFill>
                  <a:srgbClr val="0A3C66">
                    <a:lumMod val="60000"/>
                    <a:lumOff val="40000"/>
                  </a:srgbClr>
                </a:solidFill>
                <a:latin typeface="JPMmoon" pitchFamily="49" charset="0"/>
              </a:endParaRPr>
            </a:p>
          </p:txBody>
        </p:sp>
        <p:sp>
          <p:nvSpPr>
            <p:cNvPr id="52" name="Rectangle 165">
              <a:extLst>
                <a:ext uri="{FF2B5EF4-FFF2-40B4-BE49-F238E27FC236}">
                  <a16:creationId xmlns="" xmlns:a16="http://schemas.microsoft.com/office/drawing/2014/main" id="{225320BF-CDC3-4733-BD73-C6C292012B0C}"/>
                </a:ext>
              </a:extLst>
            </p:cNvPr>
            <p:cNvSpPr/>
            <p:nvPr/>
          </p:nvSpPr>
          <p:spPr bwMode="auto">
            <a:xfrm>
              <a:off x="8238072" y="4931833"/>
              <a:ext cx="190500" cy="592667"/>
            </a:xfrm>
            <a:prstGeom prst="rect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500" dirty="0">
                <a:solidFill>
                  <a:srgbClr val="0A3C66">
                    <a:lumMod val="60000"/>
                    <a:lumOff val="40000"/>
                  </a:srgbClr>
                </a:solidFill>
                <a:latin typeface="JPMmoon" pitchFamily="49" charset="0"/>
              </a:endParaRPr>
            </a:p>
          </p:txBody>
        </p:sp>
        <p:sp>
          <p:nvSpPr>
            <p:cNvPr id="53" name="Rectangle 166">
              <a:extLst>
                <a:ext uri="{FF2B5EF4-FFF2-40B4-BE49-F238E27FC236}">
                  <a16:creationId xmlns="" xmlns:a16="http://schemas.microsoft.com/office/drawing/2014/main" id="{2058F0FD-B90D-454F-A541-62FA8F9076F0}"/>
                </a:ext>
              </a:extLst>
            </p:cNvPr>
            <p:cNvSpPr/>
            <p:nvPr/>
          </p:nvSpPr>
          <p:spPr bwMode="auto">
            <a:xfrm>
              <a:off x="8470905" y="4732867"/>
              <a:ext cx="190500" cy="787400"/>
            </a:xfrm>
            <a:prstGeom prst="rect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500" dirty="0">
                <a:solidFill>
                  <a:srgbClr val="0A3C66">
                    <a:lumMod val="60000"/>
                    <a:lumOff val="40000"/>
                  </a:srgbClr>
                </a:solidFill>
                <a:latin typeface="JPMmoon" pitchFamily="49" charset="0"/>
              </a:endParaRPr>
            </a:p>
          </p:txBody>
        </p:sp>
        <p:sp>
          <p:nvSpPr>
            <p:cNvPr id="54" name="Freeform 167">
              <a:extLst>
                <a:ext uri="{FF2B5EF4-FFF2-40B4-BE49-F238E27FC236}">
                  <a16:creationId xmlns="" xmlns:a16="http://schemas.microsoft.com/office/drawing/2014/main" id="{21C29FAE-E33A-4393-BA10-B2A36DFEAB77}"/>
                </a:ext>
              </a:extLst>
            </p:cNvPr>
            <p:cNvSpPr/>
            <p:nvPr/>
          </p:nvSpPr>
          <p:spPr>
            <a:xfrm rot="21302020">
              <a:off x="7555076" y="4477419"/>
              <a:ext cx="973667" cy="518545"/>
            </a:xfrm>
            <a:custGeom>
              <a:avLst/>
              <a:gdLst>
                <a:gd name="connsiteX0" fmla="*/ 0 w 973667"/>
                <a:gd name="connsiteY0" fmla="*/ 512233 h 512233"/>
                <a:gd name="connsiteX1" fmla="*/ 973667 w 973667"/>
                <a:gd name="connsiteY1" fmla="*/ 0 h 512233"/>
                <a:gd name="connsiteX0" fmla="*/ 0 w 973667"/>
                <a:gd name="connsiteY0" fmla="*/ 512233 h 512233"/>
                <a:gd name="connsiteX1" fmla="*/ 973667 w 973667"/>
                <a:gd name="connsiteY1" fmla="*/ 0 h 512233"/>
                <a:gd name="connsiteX0" fmla="*/ 0 w 973667"/>
                <a:gd name="connsiteY0" fmla="*/ 512233 h 518545"/>
                <a:gd name="connsiteX1" fmla="*/ 973667 w 973667"/>
                <a:gd name="connsiteY1" fmla="*/ 0 h 518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667" h="518545">
                  <a:moveTo>
                    <a:pt x="0" y="512233"/>
                  </a:moveTo>
                  <a:cubicBezTo>
                    <a:pt x="248356" y="561623"/>
                    <a:pt x="818445" y="314677"/>
                    <a:pt x="973667" y="0"/>
                  </a:cubicBezTo>
                </a:path>
              </a:pathLst>
            </a:custGeom>
            <a:ln>
              <a:solidFill>
                <a:srgbClr val="116BB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95959"/>
                </a:solidFill>
              </a:endParaRP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87" y="226789"/>
            <a:ext cx="420398" cy="587859"/>
          </a:xfrm>
          <a:prstGeom prst="rect">
            <a:avLst/>
          </a:prstGeom>
        </p:spPr>
      </p:pic>
      <p:pic>
        <p:nvPicPr>
          <p:cNvPr id="56" name="Picture 12" descr="Resultado de imagem para seguros guarda chuva png">
            <a:extLst>
              <a:ext uri="{FF2B5EF4-FFF2-40B4-BE49-F238E27FC236}">
                <a16:creationId xmlns="" xmlns:a16="http://schemas.microsoft.com/office/drawing/2014/main" id="{71AC3DA1-B40A-43CB-90C7-E4171DEC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21" y="3040815"/>
            <a:ext cx="509641" cy="5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angulado 13"/>
          <p:cNvCxnSpPr/>
          <p:nvPr/>
        </p:nvCxnSpPr>
        <p:spPr>
          <a:xfrm rot="16200000" flipH="1">
            <a:off x="2754851" y="1461856"/>
            <a:ext cx="653336" cy="26842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Seta em curva para baixo 61"/>
          <p:cNvSpPr/>
          <p:nvPr/>
        </p:nvSpPr>
        <p:spPr>
          <a:xfrm>
            <a:off x="1274382" y="3654099"/>
            <a:ext cx="500789" cy="415369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4" name="Espaço Reservado para Texto 17">
            <a:extLst>
              <a:ext uri="{FF2B5EF4-FFF2-40B4-BE49-F238E27FC236}">
                <a16:creationId xmlns="" xmlns:a16="http://schemas.microsoft.com/office/drawing/2014/main" id="{C07F1DDC-FC02-445A-A5DE-318015BCC9EE}"/>
              </a:ext>
            </a:extLst>
          </p:cNvPr>
          <p:cNvSpPr txBox="1">
            <a:spLocks/>
          </p:cNvSpPr>
          <p:nvPr/>
        </p:nvSpPr>
        <p:spPr>
          <a:xfrm>
            <a:off x="4761449" y="1449976"/>
            <a:ext cx="752626" cy="246221"/>
          </a:xfrm>
          <a:prstGeom prst="rect">
            <a:avLst/>
          </a:prstGeom>
          <a:noFill/>
          <a:effectLst/>
          <a:extLst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 b="1">
                <a:solidFill>
                  <a:srgbClr val="116BB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t-BR" sz="1000" dirty="0"/>
              <a:t>Banco</a:t>
            </a:r>
            <a:endParaRPr lang="pt-BR" sz="1000" baseline="-25000" dirty="0"/>
          </a:p>
        </p:txBody>
      </p:sp>
      <p:grpSp>
        <p:nvGrpSpPr>
          <p:cNvPr id="65" name="Grupo 180">
            <a:extLst>
              <a:ext uri="{FF2B5EF4-FFF2-40B4-BE49-F238E27FC236}">
                <a16:creationId xmlns="" xmlns:a16="http://schemas.microsoft.com/office/drawing/2014/main" id="{D6006E13-D0CB-4FE3-B5FE-621547DA220D}"/>
              </a:ext>
            </a:extLst>
          </p:cNvPr>
          <p:cNvGrpSpPr/>
          <p:nvPr/>
        </p:nvGrpSpPr>
        <p:grpSpPr>
          <a:xfrm>
            <a:off x="4923153" y="1076079"/>
            <a:ext cx="412718" cy="393368"/>
            <a:chOff x="605688" y="3795762"/>
            <a:chExt cx="499389" cy="432705"/>
          </a:xfrm>
          <a:solidFill>
            <a:srgbClr val="006BB7"/>
          </a:solidFill>
        </p:grpSpPr>
        <p:sp>
          <p:nvSpPr>
            <p:cNvPr id="66" name="Freeform 7951">
              <a:extLst>
                <a:ext uri="{FF2B5EF4-FFF2-40B4-BE49-F238E27FC236}">
                  <a16:creationId xmlns="" xmlns:a16="http://schemas.microsoft.com/office/drawing/2014/main" id="{89D4B4A0-D1C8-41D4-B249-51B0883669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025" y="3795762"/>
              <a:ext cx="472716" cy="188197"/>
            </a:xfrm>
            <a:custGeom>
              <a:avLst/>
              <a:gdLst>
                <a:gd name="T0" fmla="*/ 160 w 319"/>
                <a:gd name="T1" fmla="*/ 27 h 127"/>
                <a:gd name="T2" fmla="*/ 54 w 319"/>
                <a:gd name="T3" fmla="*/ 101 h 127"/>
                <a:gd name="T4" fmla="*/ 265 w 319"/>
                <a:gd name="T5" fmla="*/ 101 h 127"/>
                <a:gd name="T6" fmla="*/ 160 w 319"/>
                <a:gd name="T7" fmla="*/ 27 h 127"/>
                <a:gd name="T8" fmla="*/ 157 w 319"/>
                <a:gd name="T9" fmla="*/ 0 h 127"/>
                <a:gd name="T10" fmla="*/ 162 w 319"/>
                <a:gd name="T11" fmla="*/ 0 h 127"/>
                <a:gd name="T12" fmla="*/ 168 w 319"/>
                <a:gd name="T13" fmla="*/ 2 h 127"/>
                <a:gd name="T14" fmla="*/ 315 w 319"/>
                <a:gd name="T15" fmla="*/ 103 h 127"/>
                <a:gd name="T16" fmla="*/ 318 w 319"/>
                <a:gd name="T17" fmla="*/ 106 h 127"/>
                <a:gd name="T18" fmla="*/ 319 w 319"/>
                <a:gd name="T19" fmla="*/ 109 h 127"/>
                <a:gd name="T20" fmla="*/ 319 w 319"/>
                <a:gd name="T21" fmla="*/ 113 h 127"/>
                <a:gd name="T22" fmla="*/ 319 w 319"/>
                <a:gd name="T23" fmla="*/ 118 h 127"/>
                <a:gd name="T24" fmla="*/ 318 w 319"/>
                <a:gd name="T25" fmla="*/ 121 h 127"/>
                <a:gd name="T26" fmla="*/ 315 w 319"/>
                <a:gd name="T27" fmla="*/ 124 h 127"/>
                <a:gd name="T28" fmla="*/ 312 w 319"/>
                <a:gd name="T29" fmla="*/ 125 h 127"/>
                <a:gd name="T30" fmla="*/ 307 w 319"/>
                <a:gd name="T31" fmla="*/ 127 h 127"/>
                <a:gd name="T32" fmla="*/ 13 w 319"/>
                <a:gd name="T33" fmla="*/ 127 h 127"/>
                <a:gd name="T34" fmla="*/ 9 w 319"/>
                <a:gd name="T35" fmla="*/ 125 h 127"/>
                <a:gd name="T36" fmla="*/ 6 w 319"/>
                <a:gd name="T37" fmla="*/ 124 h 127"/>
                <a:gd name="T38" fmla="*/ 3 w 319"/>
                <a:gd name="T39" fmla="*/ 121 h 127"/>
                <a:gd name="T40" fmla="*/ 1 w 319"/>
                <a:gd name="T41" fmla="*/ 118 h 127"/>
                <a:gd name="T42" fmla="*/ 0 w 319"/>
                <a:gd name="T43" fmla="*/ 113 h 127"/>
                <a:gd name="T44" fmla="*/ 1 w 319"/>
                <a:gd name="T45" fmla="*/ 109 h 127"/>
                <a:gd name="T46" fmla="*/ 3 w 319"/>
                <a:gd name="T47" fmla="*/ 106 h 127"/>
                <a:gd name="T48" fmla="*/ 6 w 319"/>
                <a:gd name="T49" fmla="*/ 103 h 127"/>
                <a:gd name="T50" fmla="*/ 153 w 319"/>
                <a:gd name="T51" fmla="*/ 2 h 127"/>
                <a:gd name="T52" fmla="*/ 157 w 319"/>
                <a:gd name="T5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127">
                  <a:moveTo>
                    <a:pt x="160" y="27"/>
                  </a:moveTo>
                  <a:lnTo>
                    <a:pt x="54" y="101"/>
                  </a:lnTo>
                  <a:lnTo>
                    <a:pt x="265" y="101"/>
                  </a:lnTo>
                  <a:lnTo>
                    <a:pt x="160" y="27"/>
                  </a:lnTo>
                  <a:close/>
                  <a:moveTo>
                    <a:pt x="157" y="0"/>
                  </a:moveTo>
                  <a:lnTo>
                    <a:pt x="162" y="0"/>
                  </a:lnTo>
                  <a:lnTo>
                    <a:pt x="168" y="2"/>
                  </a:lnTo>
                  <a:lnTo>
                    <a:pt x="315" y="103"/>
                  </a:lnTo>
                  <a:lnTo>
                    <a:pt x="318" y="106"/>
                  </a:lnTo>
                  <a:lnTo>
                    <a:pt x="319" y="109"/>
                  </a:lnTo>
                  <a:lnTo>
                    <a:pt x="319" y="113"/>
                  </a:lnTo>
                  <a:lnTo>
                    <a:pt x="319" y="118"/>
                  </a:lnTo>
                  <a:lnTo>
                    <a:pt x="318" y="121"/>
                  </a:lnTo>
                  <a:lnTo>
                    <a:pt x="315" y="124"/>
                  </a:lnTo>
                  <a:lnTo>
                    <a:pt x="312" y="125"/>
                  </a:lnTo>
                  <a:lnTo>
                    <a:pt x="307" y="127"/>
                  </a:lnTo>
                  <a:lnTo>
                    <a:pt x="13" y="127"/>
                  </a:lnTo>
                  <a:lnTo>
                    <a:pt x="9" y="125"/>
                  </a:lnTo>
                  <a:lnTo>
                    <a:pt x="6" y="124"/>
                  </a:lnTo>
                  <a:lnTo>
                    <a:pt x="3" y="121"/>
                  </a:lnTo>
                  <a:lnTo>
                    <a:pt x="1" y="118"/>
                  </a:lnTo>
                  <a:lnTo>
                    <a:pt x="0" y="113"/>
                  </a:lnTo>
                  <a:lnTo>
                    <a:pt x="1" y="109"/>
                  </a:lnTo>
                  <a:lnTo>
                    <a:pt x="3" y="106"/>
                  </a:lnTo>
                  <a:lnTo>
                    <a:pt x="6" y="103"/>
                  </a:lnTo>
                  <a:lnTo>
                    <a:pt x="153" y="2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7952">
              <a:extLst>
                <a:ext uri="{FF2B5EF4-FFF2-40B4-BE49-F238E27FC236}">
                  <a16:creationId xmlns="" xmlns:a16="http://schemas.microsoft.com/office/drawing/2014/main" id="{4E990F37-8CE0-487E-ACA0-A39AA2627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54" y="3952840"/>
              <a:ext cx="38529" cy="217835"/>
            </a:xfrm>
            <a:custGeom>
              <a:avLst/>
              <a:gdLst>
                <a:gd name="T0" fmla="*/ 12 w 26"/>
                <a:gd name="T1" fmla="*/ 0 h 147"/>
                <a:gd name="T2" fmla="*/ 18 w 26"/>
                <a:gd name="T3" fmla="*/ 0 h 147"/>
                <a:gd name="T4" fmla="*/ 23 w 26"/>
                <a:gd name="T5" fmla="*/ 3 h 147"/>
                <a:gd name="T6" fmla="*/ 24 w 26"/>
                <a:gd name="T7" fmla="*/ 7 h 147"/>
                <a:gd name="T8" fmla="*/ 26 w 26"/>
                <a:gd name="T9" fmla="*/ 12 h 147"/>
                <a:gd name="T10" fmla="*/ 26 w 26"/>
                <a:gd name="T11" fmla="*/ 135 h 147"/>
                <a:gd name="T12" fmla="*/ 24 w 26"/>
                <a:gd name="T13" fmla="*/ 139 h 147"/>
                <a:gd name="T14" fmla="*/ 23 w 26"/>
                <a:gd name="T15" fmla="*/ 144 h 147"/>
                <a:gd name="T16" fmla="*/ 18 w 26"/>
                <a:gd name="T17" fmla="*/ 145 h 147"/>
                <a:gd name="T18" fmla="*/ 12 w 26"/>
                <a:gd name="T19" fmla="*/ 147 h 147"/>
                <a:gd name="T20" fmla="*/ 8 w 26"/>
                <a:gd name="T21" fmla="*/ 145 h 147"/>
                <a:gd name="T22" fmla="*/ 3 w 26"/>
                <a:gd name="T23" fmla="*/ 144 h 147"/>
                <a:gd name="T24" fmla="*/ 2 w 26"/>
                <a:gd name="T25" fmla="*/ 139 h 147"/>
                <a:gd name="T26" fmla="*/ 0 w 26"/>
                <a:gd name="T27" fmla="*/ 135 h 147"/>
                <a:gd name="T28" fmla="*/ 0 w 26"/>
                <a:gd name="T29" fmla="*/ 12 h 147"/>
                <a:gd name="T30" fmla="*/ 2 w 26"/>
                <a:gd name="T31" fmla="*/ 7 h 147"/>
                <a:gd name="T32" fmla="*/ 3 w 26"/>
                <a:gd name="T33" fmla="*/ 3 h 147"/>
                <a:gd name="T34" fmla="*/ 8 w 26"/>
                <a:gd name="T35" fmla="*/ 0 h 147"/>
                <a:gd name="T36" fmla="*/ 12 w 26"/>
                <a:gd name="T3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147">
                  <a:moveTo>
                    <a:pt x="12" y="0"/>
                  </a:moveTo>
                  <a:lnTo>
                    <a:pt x="18" y="0"/>
                  </a:lnTo>
                  <a:lnTo>
                    <a:pt x="23" y="3"/>
                  </a:lnTo>
                  <a:lnTo>
                    <a:pt x="24" y="7"/>
                  </a:lnTo>
                  <a:lnTo>
                    <a:pt x="26" y="12"/>
                  </a:lnTo>
                  <a:lnTo>
                    <a:pt x="26" y="135"/>
                  </a:lnTo>
                  <a:lnTo>
                    <a:pt x="24" y="139"/>
                  </a:lnTo>
                  <a:lnTo>
                    <a:pt x="23" y="144"/>
                  </a:lnTo>
                  <a:lnTo>
                    <a:pt x="18" y="145"/>
                  </a:lnTo>
                  <a:lnTo>
                    <a:pt x="12" y="147"/>
                  </a:lnTo>
                  <a:lnTo>
                    <a:pt x="8" y="145"/>
                  </a:lnTo>
                  <a:lnTo>
                    <a:pt x="3" y="144"/>
                  </a:lnTo>
                  <a:lnTo>
                    <a:pt x="2" y="139"/>
                  </a:lnTo>
                  <a:lnTo>
                    <a:pt x="0" y="13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7953">
              <a:extLst>
                <a:ext uri="{FF2B5EF4-FFF2-40B4-BE49-F238E27FC236}">
                  <a16:creationId xmlns="" xmlns:a16="http://schemas.microsoft.com/office/drawing/2014/main" id="{789736A0-10E0-4264-A4A5-E2A1C4EF2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47" y="3952840"/>
              <a:ext cx="37047" cy="217835"/>
            </a:xfrm>
            <a:custGeom>
              <a:avLst/>
              <a:gdLst>
                <a:gd name="T0" fmla="*/ 12 w 25"/>
                <a:gd name="T1" fmla="*/ 0 h 147"/>
                <a:gd name="T2" fmla="*/ 16 w 25"/>
                <a:gd name="T3" fmla="*/ 0 h 147"/>
                <a:gd name="T4" fmla="*/ 21 w 25"/>
                <a:gd name="T5" fmla="*/ 3 h 147"/>
                <a:gd name="T6" fmla="*/ 24 w 25"/>
                <a:gd name="T7" fmla="*/ 7 h 147"/>
                <a:gd name="T8" fmla="*/ 25 w 25"/>
                <a:gd name="T9" fmla="*/ 12 h 147"/>
                <a:gd name="T10" fmla="*/ 25 w 25"/>
                <a:gd name="T11" fmla="*/ 135 h 147"/>
                <a:gd name="T12" fmla="*/ 24 w 25"/>
                <a:gd name="T13" fmla="*/ 139 h 147"/>
                <a:gd name="T14" fmla="*/ 21 w 25"/>
                <a:gd name="T15" fmla="*/ 144 h 147"/>
                <a:gd name="T16" fmla="*/ 16 w 25"/>
                <a:gd name="T17" fmla="*/ 145 h 147"/>
                <a:gd name="T18" fmla="*/ 12 w 25"/>
                <a:gd name="T19" fmla="*/ 147 h 147"/>
                <a:gd name="T20" fmla="*/ 7 w 25"/>
                <a:gd name="T21" fmla="*/ 145 h 147"/>
                <a:gd name="T22" fmla="*/ 3 w 25"/>
                <a:gd name="T23" fmla="*/ 144 h 147"/>
                <a:gd name="T24" fmla="*/ 0 w 25"/>
                <a:gd name="T25" fmla="*/ 139 h 147"/>
                <a:gd name="T26" fmla="*/ 0 w 25"/>
                <a:gd name="T27" fmla="*/ 135 h 147"/>
                <a:gd name="T28" fmla="*/ 0 w 25"/>
                <a:gd name="T29" fmla="*/ 12 h 147"/>
                <a:gd name="T30" fmla="*/ 0 w 25"/>
                <a:gd name="T31" fmla="*/ 7 h 147"/>
                <a:gd name="T32" fmla="*/ 3 w 25"/>
                <a:gd name="T33" fmla="*/ 3 h 147"/>
                <a:gd name="T34" fmla="*/ 7 w 25"/>
                <a:gd name="T35" fmla="*/ 0 h 147"/>
                <a:gd name="T36" fmla="*/ 12 w 25"/>
                <a:gd name="T3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47">
                  <a:moveTo>
                    <a:pt x="12" y="0"/>
                  </a:moveTo>
                  <a:lnTo>
                    <a:pt x="16" y="0"/>
                  </a:lnTo>
                  <a:lnTo>
                    <a:pt x="21" y="3"/>
                  </a:lnTo>
                  <a:lnTo>
                    <a:pt x="24" y="7"/>
                  </a:lnTo>
                  <a:lnTo>
                    <a:pt x="25" y="12"/>
                  </a:lnTo>
                  <a:lnTo>
                    <a:pt x="25" y="135"/>
                  </a:lnTo>
                  <a:lnTo>
                    <a:pt x="24" y="139"/>
                  </a:lnTo>
                  <a:lnTo>
                    <a:pt x="21" y="144"/>
                  </a:lnTo>
                  <a:lnTo>
                    <a:pt x="16" y="145"/>
                  </a:lnTo>
                  <a:lnTo>
                    <a:pt x="12" y="147"/>
                  </a:lnTo>
                  <a:lnTo>
                    <a:pt x="7" y="145"/>
                  </a:lnTo>
                  <a:lnTo>
                    <a:pt x="3" y="144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7954">
              <a:extLst>
                <a:ext uri="{FF2B5EF4-FFF2-40B4-BE49-F238E27FC236}">
                  <a16:creationId xmlns="" xmlns:a16="http://schemas.microsoft.com/office/drawing/2014/main" id="{52DC7BC7-DFBA-494A-85A5-D83B59A5F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838" y="3952840"/>
              <a:ext cx="37047" cy="217835"/>
            </a:xfrm>
            <a:custGeom>
              <a:avLst/>
              <a:gdLst>
                <a:gd name="T0" fmla="*/ 12 w 25"/>
                <a:gd name="T1" fmla="*/ 0 h 147"/>
                <a:gd name="T2" fmla="*/ 16 w 25"/>
                <a:gd name="T3" fmla="*/ 0 h 147"/>
                <a:gd name="T4" fmla="*/ 21 w 25"/>
                <a:gd name="T5" fmla="*/ 3 h 147"/>
                <a:gd name="T6" fmla="*/ 24 w 25"/>
                <a:gd name="T7" fmla="*/ 7 h 147"/>
                <a:gd name="T8" fmla="*/ 25 w 25"/>
                <a:gd name="T9" fmla="*/ 12 h 147"/>
                <a:gd name="T10" fmla="*/ 25 w 25"/>
                <a:gd name="T11" fmla="*/ 135 h 147"/>
                <a:gd name="T12" fmla="*/ 24 w 25"/>
                <a:gd name="T13" fmla="*/ 139 h 147"/>
                <a:gd name="T14" fmla="*/ 21 w 25"/>
                <a:gd name="T15" fmla="*/ 144 h 147"/>
                <a:gd name="T16" fmla="*/ 16 w 25"/>
                <a:gd name="T17" fmla="*/ 145 h 147"/>
                <a:gd name="T18" fmla="*/ 12 w 25"/>
                <a:gd name="T19" fmla="*/ 147 h 147"/>
                <a:gd name="T20" fmla="*/ 7 w 25"/>
                <a:gd name="T21" fmla="*/ 145 h 147"/>
                <a:gd name="T22" fmla="*/ 3 w 25"/>
                <a:gd name="T23" fmla="*/ 144 h 147"/>
                <a:gd name="T24" fmla="*/ 0 w 25"/>
                <a:gd name="T25" fmla="*/ 139 h 147"/>
                <a:gd name="T26" fmla="*/ 0 w 25"/>
                <a:gd name="T27" fmla="*/ 135 h 147"/>
                <a:gd name="T28" fmla="*/ 0 w 25"/>
                <a:gd name="T29" fmla="*/ 12 h 147"/>
                <a:gd name="T30" fmla="*/ 0 w 25"/>
                <a:gd name="T31" fmla="*/ 7 h 147"/>
                <a:gd name="T32" fmla="*/ 3 w 25"/>
                <a:gd name="T33" fmla="*/ 3 h 147"/>
                <a:gd name="T34" fmla="*/ 7 w 25"/>
                <a:gd name="T35" fmla="*/ 0 h 147"/>
                <a:gd name="T36" fmla="*/ 12 w 25"/>
                <a:gd name="T3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47">
                  <a:moveTo>
                    <a:pt x="12" y="0"/>
                  </a:moveTo>
                  <a:lnTo>
                    <a:pt x="16" y="0"/>
                  </a:lnTo>
                  <a:lnTo>
                    <a:pt x="21" y="3"/>
                  </a:lnTo>
                  <a:lnTo>
                    <a:pt x="24" y="7"/>
                  </a:lnTo>
                  <a:lnTo>
                    <a:pt x="25" y="12"/>
                  </a:lnTo>
                  <a:lnTo>
                    <a:pt x="25" y="135"/>
                  </a:lnTo>
                  <a:lnTo>
                    <a:pt x="24" y="139"/>
                  </a:lnTo>
                  <a:lnTo>
                    <a:pt x="21" y="144"/>
                  </a:lnTo>
                  <a:lnTo>
                    <a:pt x="16" y="145"/>
                  </a:lnTo>
                  <a:lnTo>
                    <a:pt x="12" y="147"/>
                  </a:lnTo>
                  <a:lnTo>
                    <a:pt x="7" y="145"/>
                  </a:lnTo>
                  <a:lnTo>
                    <a:pt x="3" y="144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7955">
              <a:extLst>
                <a:ext uri="{FF2B5EF4-FFF2-40B4-BE49-F238E27FC236}">
                  <a16:creationId xmlns="" xmlns:a16="http://schemas.microsoft.com/office/drawing/2014/main" id="{DC5C7ABD-A318-4229-A0DA-E5D2388FB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859" y="3952840"/>
              <a:ext cx="37047" cy="217835"/>
            </a:xfrm>
            <a:custGeom>
              <a:avLst/>
              <a:gdLst>
                <a:gd name="T0" fmla="*/ 13 w 25"/>
                <a:gd name="T1" fmla="*/ 0 h 147"/>
                <a:gd name="T2" fmla="*/ 18 w 25"/>
                <a:gd name="T3" fmla="*/ 0 h 147"/>
                <a:gd name="T4" fmla="*/ 22 w 25"/>
                <a:gd name="T5" fmla="*/ 3 h 147"/>
                <a:gd name="T6" fmla="*/ 25 w 25"/>
                <a:gd name="T7" fmla="*/ 7 h 147"/>
                <a:gd name="T8" fmla="*/ 25 w 25"/>
                <a:gd name="T9" fmla="*/ 12 h 147"/>
                <a:gd name="T10" fmla="*/ 25 w 25"/>
                <a:gd name="T11" fmla="*/ 135 h 147"/>
                <a:gd name="T12" fmla="*/ 25 w 25"/>
                <a:gd name="T13" fmla="*/ 139 h 147"/>
                <a:gd name="T14" fmla="*/ 22 w 25"/>
                <a:gd name="T15" fmla="*/ 144 h 147"/>
                <a:gd name="T16" fmla="*/ 18 w 25"/>
                <a:gd name="T17" fmla="*/ 145 h 147"/>
                <a:gd name="T18" fmla="*/ 13 w 25"/>
                <a:gd name="T19" fmla="*/ 147 h 147"/>
                <a:gd name="T20" fmla="*/ 7 w 25"/>
                <a:gd name="T21" fmla="*/ 145 h 147"/>
                <a:gd name="T22" fmla="*/ 4 w 25"/>
                <a:gd name="T23" fmla="*/ 144 h 147"/>
                <a:gd name="T24" fmla="*/ 1 w 25"/>
                <a:gd name="T25" fmla="*/ 139 h 147"/>
                <a:gd name="T26" fmla="*/ 0 w 25"/>
                <a:gd name="T27" fmla="*/ 135 h 147"/>
                <a:gd name="T28" fmla="*/ 0 w 25"/>
                <a:gd name="T29" fmla="*/ 12 h 147"/>
                <a:gd name="T30" fmla="*/ 1 w 25"/>
                <a:gd name="T31" fmla="*/ 7 h 147"/>
                <a:gd name="T32" fmla="*/ 4 w 25"/>
                <a:gd name="T33" fmla="*/ 3 h 147"/>
                <a:gd name="T34" fmla="*/ 7 w 25"/>
                <a:gd name="T35" fmla="*/ 0 h 147"/>
                <a:gd name="T36" fmla="*/ 13 w 25"/>
                <a:gd name="T3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47">
                  <a:moveTo>
                    <a:pt x="13" y="0"/>
                  </a:moveTo>
                  <a:lnTo>
                    <a:pt x="18" y="0"/>
                  </a:lnTo>
                  <a:lnTo>
                    <a:pt x="22" y="3"/>
                  </a:lnTo>
                  <a:lnTo>
                    <a:pt x="25" y="7"/>
                  </a:lnTo>
                  <a:lnTo>
                    <a:pt x="25" y="12"/>
                  </a:lnTo>
                  <a:lnTo>
                    <a:pt x="25" y="135"/>
                  </a:lnTo>
                  <a:lnTo>
                    <a:pt x="25" y="139"/>
                  </a:lnTo>
                  <a:lnTo>
                    <a:pt x="22" y="144"/>
                  </a:lnTo>
                  <a:lnTo>
                    <a:pt x="18" y="145"/>
                  </a:lnTo>
                  <a:lnTo>
                    <a:pt x="13" y="147"/>
                  </a:lnTo>
                  <a:lnTo>
                    <a:pt x="7" y="145"/>
                  </a:lnTo>
                  <a:lnTo>
                    <a:pt x="4" y="144"/>
                  </a:lnTo>
                  <a:lnTo>
                    <a:pt x="1" y="139"/>
                  </a:lnTo>
                  <a:lnTo>
                    <a:pt x="0" y="135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7956">
              <a:extLst>
                <a:ext uri="{FF2B5EF4-FFF2-40B4-BE49-F238E27FC236}">
                  <a16:creationId xmlns="" xmlns:a16="http://schemas.microsoft.com/office/drawing/2014/main" id="{768ED8E4-76BC-4511-97E2-D27273AA2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62" y="3952840"/>
              <a:ext cx="38529" cy="217835"/>
            </a:xfrm>
            <a:custGeom>
              <a:avLst/>
              <a:gdLst>
                <a:gd name="T0" fmla="*/ 12 w 26"/>
                <a:gd name="T1" fmla="*/ 0 h 147"/>
                <a:gd name="T2" fmla="*/ 18 w 26"/>
                <a:gd name="T3" fmla="*/ 0 h 147"/>
                <a:gd name="T4" fmla="*/ 23 w 26"/>
                <a:gd name="T5" fmla="*/ 3 h 147"/>
                <a:gd name="T6" fmla="*/ 24 w 26"/>
                <a:gd name="T7" fmla="*/ 7 h 147"/>
                <a:gd name="T8" fmla="*/ 26 w 26"/>
                <a:gd name="T9" fmla="*/ 12 h 147"/>
                <a:gd name="T10" fmla="*/ 26 w 26"/>
                <a:gd name="T11" fmla="*/ 135 h 147"/>
                <a:gd name="T12" fmla="*/ 24 w 26"/>
                <a:gd name="T13" fmla="*/ 139 h 147"/>
                <a:gd name="T14" fmla="*/ 23 w 26"/>
                <a:gd name="T15" fmla="*/ 144 h 147"/>
                <a:gd name="T16" fmla="*/ 18 w 26"/>
                <a:gd name="T17" fmla="*/ 145 h 147"/>
                <a:gd name="T18" fmla="*/ 12 w 26"/>
                <a:gd name="T19" fmla="*/ 147 h 147"/>
                <a:gd name="T20" fmla="*/ 8 w 26"/>
                <a:gd name="T21" fmla="*/ 145 h 147"/>
                <a:gd name="T22" fmla="*/ 3 w 26"/>
                <a:gd name="T23" fmla="*/ 144 h 147"/>
                <a:gd name="T24" fmla="*/ 2 w 26"/>
                <a:gd name="T25" fmla="*/ 139 h 147"/>
                <a:gd name="T26" fmla="*/ 0 w 26"/>
                <a:gd name="T27" fmla="*/ 135 h 147"/>
                <a:gd name="T28" fmla="*/ 0 w 26"/>
                <a:gd name="T29" fmla="*/ 12 h 147"/>
                <a:gd name="T30" fmla="*/ 2 w 26"/>
                <a:gd name="T31" fmla="*/ 7 h 147"/>
                <a:gd name="T32" fmla="*/ 3 w 26"/>
                <a:gd name="T33" fmla="*/ 3 h 147"/>
                <a:gd name="T34" fmla="*/ 8 w 26"/>
                <a:gd name="T35" fmla="*/ 0 h 147"/>
                <a:gd name="T36" fmla="*/ 12 w 26"/>
                <a:gd name="T3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147">
                  <a:moveTo>
                    <a:pt x="12" y="0"/>
                  </a:moveTo>
                  <a:lnTo>
                    <a:pt x="18" y="0"/>
                  </a:lnTo>
                  <a:lnTo>
                    <a:pt x="23" y="3"/>
                  </a:lnTo>
                  <a:lnTo>
                    <a:pt x="24" y="7"/>
                  </a:lnTo>
                  <a:lnTo>
                    <a:pt x="26" y="12"/>
                  </a:lnTo>
                  <a:lnTo>
                    <a:pt x="26" y="135"/>
                  </a:lnTo>
                  <a:lnTo>
                    <a:pt x="24" y="139"/>
                  </a:lnTo>
                  <a:lnTo>
                    <a:pt x="23" y="144"/>
                  </a:lnTo>
                  <a:lnTo>
                    <a:pt x="18" y="145"/>
                  </a:lnTo>
                  <a:lnTo>
                    <a:pt x="12" y="147"/>
                  </a:lnTo>
                  <a:lnTo>
                    <a:pt x="8" y="145"/>
                  </a:lnTo>
                  <a:lnTo>
                    <a:pt x="3" y="144"/>
                  </a:lnTo>
                  <a:lnTo>
                    <a:pt x="2" y="139"/>
                  </a:lnTo>
                  <a:lnTo>
                    <a:pt x="0" y="13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7957">
              <a:extLst>
                <a:ext uri="{FF2B5EF4-FFF2-40B4-BE49-F238E27FC236}">
                  <a16:creationId xmlns="" xmlns:a16="http://schemas.microsoft.com/office/drawing/2014/main" id="{FC1EFD51-92E8-4CFC-B3AB-3B6D1BA87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35" y="4135110"/>
              <a:ext cx="425296" cy="37047"/>
            </a:xfrm>
            <a:custGeom>
              <a:avLst/>
              <a:gdLst>
                <a:gd name="T0" fmla="*/ 14 w 287"/>
                <a:gd name="T1" fmla="*/ 0 h 25"/>
                <a:gd name="T2" fmla="*/ 275 w 287"/>
                <a:gd name="T3" fmla="*/ 0 h 25"/>
                <a:gd name="T4" fmla="*/ 279 w 287"/>
                <a:gd name="T5" fmla="*/ 1 h 25"/>
                <a:gd name="T6" fmla="*/ 284 w 287"/>
                <a:gd name="T7" fmla="*/ 4 h 25"/>
                <a:gd name="T8" fmla="*/ 287 w 287"/>
                <a:gd name="T9" fmla="*/ 7 h 25"/>
                <a:gd name="T10" fmla="*/ 287 w 287"/>
                <a:gd name="T11" fmla="*/ 13 h 25"/>
                <a:gd name="T12" fmla="*/ 287 w 287"/>
                <a:gd name="T13" fmla="*/ 18 h 25"/>
                <a:gd name="T14" fmla="*/ 284 w 287"/>
                <a:gd name="T15" fmla="*/ 22 h 25"/>
                <a:gd name="T16" fmla="*/ 279 w 287"/>
                <a:gd name="T17" fmla="*/ 24 h 25"/>
                <a:gd name="T18" fmla="*/ 275 w 287"/>
                <a:gd name="T19" fmla="*/ 25 h 25"/>
                <a:gd name="T20" fmla="*/ 14 w 287"/>
                <a:gd name="T21" fmla="*/ 25 h 25"/>
                <a:gd name="T22" fmla="*/ 8 w 287"/>
                <a:gd name="T23" fmla="*/ 24 h 25"/>
                <a:gd name="T24" fmla="*/ 5 w 287"/>
                <a:gd name="T25" fmla="*/ 22 h 25"/>
                <a:gd name="T26" fmla="*/ 2 w 287"/>
                <a:gd name="T27" fmla="*/ 18 h 25"/>
                <a:gd name="T28" fmla="*/ 0 w 287"/>
                <a:gd name="T29" fmla="*/ 13 h 25"/>
                <a:gd name="T30" fmla="*/ 2 w 287"/>
                <a:gd name="T31" fmla="*/ 7 h 25"/>
                <a:gd name="T32" fmla="*/ 5 w 287"/>
                <a:gd name="T33" fmla="*/ 4 h 25"/>
                <a:gd name="T34" fmla="*/ 8 w 287"/>
                <a:gd name="T35" fmla="*/ 1 h 25"/>
                <a:gd name="T36" fmla="*/ 14 w 287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7" h="25">
                  <a:moveTo>
                    <a:pt x="14" y="0"/>
                  </a:moveTo>
                  <a:lnTo>
                    <a:pt x="275" y="0"/>
                  </a:lnTo>
                  <a:lnTo>
                    <a:pt x="279" y="1"/>
                  </a:lnTo>
                  <a:lnTo>
                    <a:pt x="284" y="4"/>
                  </a:lnTo>
                  <a:lnTo>
                    <a:pt x="287" y="7"/>
                  </a:lnTo>
                  <a:lnTo>
                    <a:pt x="287" y="13"/>
                  </a:lnTo>
                  <a:lnTo>
                    <a:pt x="287" y="18"/>
                  </a:lnTo>
                  <a:lnTo>
                    <a:pt x="284" y="22"/>
                  </a:lnTo>
                  <a:lnTo>
                    <a:pt x="279" y="24"/>
                  </a:lnTo>
                  <a:lnTo>
                    <a:pt x="275" y="25"/>
                  </a:lnTo>
                  <a:lnTo>
                    <a:pt x="14" y="25"/>
                  </a:lnTo>
                  <a:lnTo>
                    <a:pt x="8" y="24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4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7958">
              <a:extLst>
                <a:ext uri="{FF2B5EF4-FFF2-40B4-BE49-F238E27FC236}">
                  <a16:creationId xmlns="" xmlns:a16="http://schemas.microsoft.com/office/drawing/2014/main" id="{D70AE3BB-CC0D-4768-8FC0-F4F34F38A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88" y="4189938"/>
              <a:ext cx="499389" cy="38529"/>
            </a:xfrm>
            <a:custGeom>
              <a:avLst/>
              <a:gdLst>
                <a:gd name="T0" fmla="*/ 13 w 337"/>
                <a:gd name="T1" fmla="*/ 0 h 26"/>
                <a:gd name="T2" fmla="*/ 325 w 337"/>
                <a:gd name="T3" fmla="*/ 0 h 26"/>
                <a:gd name="T4" fmla="*/ 330 w 337"/>
                <a:gd name="T5" fmla="*/ 0 h 26"/>
                <a:gd name="T6" fmla="*/ 334 w 337"/>
                <a:gd name="T7" fmla="*/ 3 h 26"/>
                <a:gd name="T8" fmla="*/ 337 w 337"/>
                <a:gd name="T9" fmla="*/ 8 h 26"/>
                <a:gd name="T10" fmla="*/ 337 w 337"/>
                <a:gd name="T11" fmla="*/ 12 h 26"/>
                <a:gd name="T12" fmla="*/ 337 w 337"/>
                <a:gd name="T13" fmla="*/ 17 h 26"/>
                <a:gd name="T14" fmla="*/ 334 w 337"/>
                <a:gd name="T15" fmla="*/ 21 h 26"/>
                <a:gd name="T16" fmla="*/ 330 w 337"/>
                <a:gd name="T17" fmla="*/ 24 h 26"/>
                <a:gd name="T18" fmla="*/ 325 w 337"/>
                <a:gd name="T19" fmla="*/ 26 h 26"/>
                <a:gd name="T20" fmla="*/ 13 w 337"/>
                <a:gd name="T21" fmla="*/ 26 h 26"/>
                <a:gd name="T22" fmla="*/ 7 w 337"/>
                <a:gd name="T23" fmla="*/ 24 h 26"/>
                <a:gd name="T24" fmla="*/ 4 w 337"/>
                <a:gd name="T25" fmla="*/ 21 h 26"/>
                <a:gd name="T26" fmla="*/ 1 w 337"/>
                <a:gd name="T27" fmla="*/ 17 h 26"/>
                <a:gd name="T28" fmla="*/ 0 w 337"/>
                <a:gd name="T29" fmla="*/ 12 h 26"/>
                <a:gd name="T30" fmla="*/ 1 w 337"/>
                <a:gd name="T31" fmla="*/ 8 h 26"/>
                <a:gd name="T32" fmla="*/ 4 w 337"/>
                <a:gd name="T33" fmla="*/ 3 h 26"/>
                <a:gd name="T34" fmla="*/ 7 w 337"/>
                <a:gd name="T35" fmla="*/ 0 h 26"/>
                <a:gd name="T36" fmla="*/ 13 w 337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" h="26">
                  <a:moveTo>
                    <a:pt x="13" y="0"/>
                  </a:moveTo>
                  <a:lnTo>
                    <a:pt x="325" y="0"/>
                  </a:lnTo>
                  <a:lnTo>
                    <a:pt x="330" y="0"/>
                  </a:lnTo>
                  <a:lnTo>
                    <a:pt x="334" y="3"/>
                  </a:lnTo>
                  <a:lnTo>
                    <a:pt x="337" y="8"/>
                  </a:lnTo>
                  <a:lnTo>
                    <a:pt x="337" y="12"/>
                  </a:lnTo>
                  <a:lnTo>
                    <a:pt x="337" y="17"/>
                  </a:lnTo>
                  <a:lnTo>
                    <a:pt x="334" y="21"/>
                  </a:lnTo>
                  <a:lnTo>
                    <a:pt x="330" y="24"/>
                  </a:lnTo>
                  <a:lnTo>
                    <a:pt x="325" y="26"/>
                  </a:lnTo>
                  <a:lnTo>
                    <a:pt x="13" y="26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</p:grpSp>
      <p:sp>
        <p:nvSpPr>
          <p:cNvPr id="74" name="Rectangle 4">
            <a:extLst>
              <a:ext uri="{FF2B5EF4-FFF2-40B4-BE49-F238E27FC236}">
                <a16:creationId xmlns="" xmlns:a16="http://schemas.microsoft.com/office/drawing/2014/main" id="{D917C6C7-BF4D-4E98-AEBA-7D43ADA0D5AB}"/>
              </a:ext>
            </a:extLst>
          </p:cNvPr>
          <p:cNvSpPr/>
          <p:nvPr/>
        </p:nvSpPr>
        <p:spPr bwMode="auto">
          <a:xfrm>
            <a:off x="4792985" y="1974817"/>
            <a:ext cx="3960597" cy="1396713"/>
          </a:xfrm>
          <a:prstGeom prst="rect">
            <a:avLst/>
          </a:prstGeom>
          <a:solidFill>
            <a:srgbClr val="EAEAEA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5" name="Rectangle 110">
            <a:extLst>
              <a:ext uri="{FF2B5EF4-FFF2-40B4-BE49-F238E27FC236}">
                <a16:creationId xmlns="" xmlns:a16="http://schemas.microsoft.com/office/drawing/2014/main" id="{6DEFC368-DD4D-465D-84B8-AC8E72C3A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57" y="2115011"/>
            <a:ext cx="538004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Desiquilíbrio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econômico-financeiro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Redução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TIR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Inviabilização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do projeto </a:t>
            </a:r>
            <a:endParaRPr lang="pt-BR" sz="1300" dirty="0" smtClean="0">
              <a:solidFill>
                <a:schemeClr val="tx2"/>
              </a:solidFill>
              <a:latin typeface="Trebuchet MS"/>
              <a:ea typeface="Geneva" pitchFamily="-112" charset="-128"/>
              <a:cs typeface="Trebuchet MS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Descontinuidade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do </a:t>
            </a: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Projeto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Antecipação </a:t>
            </a: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de divida </a:t>
            </a:r>
          </a:p>
        </p:txBody>
      </p:sp>
      <p:sp>
        <p:nvSpPr>
          <p:cNvPr id="76" name="Espaço Reservado para Texto 17">
            <a:extLst>
              <a:ext uri="{FF2B5EF4-FFF2-40B4-BE49-F238E27FC236}">
                <a16:creationId xmlns="" xmlns:a16="http://schemas.microsoft.com/office/drawing/2014/main" id="{D98F372D-C6BA-432C-9CE5-63DC3B419A5E}"/>
              </a:ext>
            </a:extLst>
          </p:cNvPr>
          <p:cNvSpPr txBox="1">
            <a:spLocks/>
          </p:cNvSpPr>
          <p:nvPr/>
        </p:nvSpPr>
        <p:spPr>
          <a:xfrm>
            <a:off x="4751813" y="2783972"/>
            <a:ext cx="684205" cy="246221"/>
          </a:xfrm>
          <a:prstGeom prst="rect">
            <a:avLst/>
          </a:prstGeom>
          <a:noFill/>
          <a:effectLst/>
          <a:extLst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 b="1">
                <a:solidFill>
                  <a:srgbClr val="116BB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t-BR" sz="1000" dirty="0"/>
              <a:t>SPEs</a:t>
            </a:r>
            <a:endParaRPr lang="pt-BR" sz="1000" baseline="-25000" dirty="0"/>
          </a:p>
        </p:txBody>
      </p:sp>
      <p:pic>
        <p:nvPicPr>
          <p:cNvPr id="77" name="Picture 4" descr="Resultado de imagem para construtora png">
            <a:extLst>
              <a:ext uri="{FF2B5EF4-FFF2-40B4-BE49-F238E27FC236}">
                <a16:creationId xmlns="" xmlns:a16="http://schemas.microsoft.com/office/drawing/2014/main" id="{28E5A951-A7CA-4503-B027-828F43CCD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75" y="2380291"/>
            <a:ext cx="523355" cy="4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Resultado de imagem para governo png">
            <a:extLst>
              <a:ext uri="{FF2B5EF4-FFF2-40B4-BE49-F238E27FC236}">
                <a16:creationId xmlns="" xmlns:a16="http://schemas.microsoft.com/office/drawing/2014/main" id="{2FF6CA61-18E2-4C92-B79B-C514EC49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41" y="3641126"/>
            <a:ext cx="656721" cy="26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Espaço Reservado para Texto 17">
            <a:extLst>
              <a:ext uri="{FF2B5EF4-FFF2-40B4-BE49-F238E27FC236}">
                <a16:creationId xmlns="" xmlns:a16="http://schemas.microsoft.com/office/drawing/2014/main" id="{0D50D869-7D11-4668-9F14-8A74AF53C5A6}"/>
              </a:ext>
            </a:extLst>
          </p:cNvPr>
          <p:cNvSpPr txBox="1">
            <a:spLocks/>
          </p:cNvSpPr>
          <p:nvPr/>
        </p:nvSpPr>
        <p:spPr>
          <a:xfrm>
            <a:off x="4640125" y="3912448"/>
            <a:ext cx="1051551" cy="400110"/>
          </a:xfrm>
          <a:prstGeom prst="rect">
            <a:avLst/>
          </a:prstGeom>
          <a:noFill/>
          <a:effectLst/>
          <a:extLst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 b="1">
                <a:solidFill>
                  <a:srgbClr val="116BB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t-BR" sz="1000" dirty="0"/>
              <a:t>Poder </a:t>
            </a:r>
            <a:r>
              <a:rPr lang="pt-BR" sz="1000" dirty="0" smtClean="0"/>
              <a:t>Concedente</a:t>
            </a:r>
            <a:endParaRPr lang="pt-BR" sz="1000" baseline="-25000" dirty="0"/>
          </a:p>
        </p:txBody>
      </p:sp>
      <p:sp>
        <p:nvSpPr>
          <p:cNvPr id="80" name="Rectangle 110">
            <a:extLst>
              <a:ext uri="{FF2B5EF4-FFF2-40B4-BE49-F238E27FC236}">
                <a16:creationId xmlns="" xmlns:a16="http://schemas.microsoft.com/office/drawing/2014/main" id="{B6603F64-7CC6-4B6A-B6FE-A408576A1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092" y="3373148"/>
            <a:ext cx="489686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Insucesso do Projeto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Problemas sociais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Atraso na entrega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Projetos de má qualidade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Imagem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tx2"/>
                </a:solidFill>
                <a:latin typeface="Trebuchet MS"/>
                <a:ea typeface="Geneva" pitchFamily="-112" charset="-128"/>
                <a:cs typeface="Trebuchet MS"/>
              </a:rPr>
              <a:t>Perdas econômicas</a:t>
            </a:r>
          </a:p>
          <a:p>
            <a:pPr>
              <a:spcBef>
                <a:spcPct val="0"/>
              </a:spcBef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CaixaDeTexto 80"/>
          <p:cNvSpPr txBox="1"/>
          <p:nvPr/>
        </p:nvSpPr>
        <p:spPr>
          <a:xfrm rot="16200000">
            <a:off x="-2187472" y="1728019"/>
            <a:ext cx="4962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 smtClean="0">
                <a:solidFill>
                  <a:schemeClr val="tx2">
                    <a:lumMod val="75000"/>
                  </a:schemeClr>
                </a:solidFill>
              </a:rPr>
              <a:t>Causas</a:t>
            </a:r>
            <a:r>
              <a:rPr lang="pt-BR" sz="3800" b="1" dirty="0" smtClean="0"/>
              <a:t> </a:t>
            </a:r>
            <a:r>
              <a:rPr lang="pt-BR" sz="3800" b="1" dirty="0" smtClean="0">
                <a:solidFill>
                  <a:srgbClr val="00C1AA"/>
                </a:solidFill>
              </a:rPr>
              <a:t>e Problemas</a:t>
            </a:r>
            <a:endParaRPr lang="pt-BR" sz="3800" b="1" dirty="0">
              <a:solidFill>
                <a:srgbClr val="00C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 título-2-08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" y="10274"/>
            <a:ext cx="9141291" cy="5143500"/>
          </a:xfrm>
          <a:prstGeom prst="rect">
            <a:avLst/>
          </a:prstGeom>
        </p:spPr>
      </p:pic>
      <p:sp>
        <p:nvSpPr>
          <p:cNvPr id="16" name="Shape 697"/>
          <p:cNvSpPr/>
          <p:nvPr/>
        </p:nvSpPr>
        <p:spPr>
          <a:xfrm>
            <a:off x="1885398" y="1847141"/>
            <a:ext cx="1013518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Certificação de Projetos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21" name="Shape 697"/>
          <p:cNvSpPr/>
          <p:nvPr/>
        </p:nvSpPr>
        <p:spPr>
          <a:xfrm>
            <a:off x="1951593" y="2646954"/>
            <a:ext cx="819525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Matriz </a:t>
            </a: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de Riscos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5" y="812194"/>
            <a:ext cx="3732872" cy="411033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3" y="155169"/>
            <a:ext cx="1405716" cy="1385972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608929" y="449949"/>
            <a:ext cx="4572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chemeClr val="tx2"/>
                </a:solidFill>
                <a:latin typeface="Trebuchet MS"/>
                <a:cs typeface="Trebuchet MS"/>
              </a:rPr>
              <a:t>Torre de</a:t>
            </a:r>
            <a:endParaRPr lang="en-US" sz="2600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>
              <a:lnSpc>
                <a:spcPct val="90000"/>
              </a:lnSpc>
            </a:pPr>
            <a:r>
              <a:rPr lang="en-US" sz="2600" b="1" dirty="0" err="1" smtClean="0">
                <a:solidFill>
                  <a:schemeClr val="tx2"/>
                </a:solidFill>
                <a:latin typeface="Trebuchet MS"/>
                <a:cs typeface="Trebuchet MS"/>
              </a:rPr>
              <a:t>Monitoramento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26" name="Shape 697"/>
          <p:cNvSpPr/>
          <p:nvPr/>
        </p:nvSpPr>
        <p:spPr>
          <a:xfrm>
            <a:off x="1581969" y="3338080"/>
            <a:ext cx="157001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Monitoramento </a:t>
            </a:r>
            <a:endParaRPr lang="pt-BR" sz="1100" dirty="0" smtClean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e </a:t>
            </a: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Controle </a:t>
            </a: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de Riscos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28" name="Shape 697">
            <a:extLst>
              <a:ext uri="{FF2B5EF4-FFF2-40B4-BE49-F238E27FC236}">
                <a16:creationId xmlns="" xmlns:a16="http://schemas.microsoft.com/office/drawing/2014/main" id="{D4A69113-1CE6-4320-A958-3DDF2C7BA91B}"/>
              </a:ext>
            </a:extLst>
          </p:cNvPr>
          <p:cNvSpPr/>
          <p:nvPr/>
        </p:nvSpPr>
        <p:spPr>
          <a:xfrm>
            <a:off x="1814888" y="4197374"/>
            <a:ext cx="1083919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Laudos e Relatórios online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29" name="Shape 697">
            <a:extLst>
              <a:ext uri="{FF2B5EF4-FFF2-40B4-BE49-F238E27FC236}">
                <a16:creationId xmlns="" xmlns:a16="http://schemas.microsoft.com/office/drawing/2014/main" id="{785F915E-7A87-4330-A088-631332C5FED5}"/>
              </a:ext>
            </a:extLst>
          </p:cNvPr>
          <p:cNvSpPr/>
          <p:nvPr/>
        </p:nvSpPr>
        <p:spPr>
          <a:xfrm>
            <a:off x="6242324" y="1759893"/>
            <a:ext cx="1013518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Modelagem Financeira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30" name="Shape 697">
            <a:extLst>
              <a:ext uri="{FF2B5EF4-FFF2-40B4-BE49-F238E27FC236}">
                <a16:creationId xmlns="" xmlns:a16="http://schemas.microsoft.com/office/drawing/2014/main" id="{C2A0F257-C25E-4AEB-87EE-5316609723A7}"/>
              </a:ext>
            </a:extLst>
          </p:cNvPr>
          <p:cNvSpPr/>
          <p:nvPr/>
        </p:nvSpPr>
        <p:spPr>
          <a:xfrm>
            <a:off x="6204382" y="2605929"/>
            <a:ext cx="1083919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Programa </a:t>
            </a: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de Seguros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31" name="Shape 697">
            <a:extLst>
              <a:ext uri="{FF2B5EF4-FFF2-40B4-BE49-F238E27FC236}">
                <a16:creationId xmlns="" xmlns:a16="http://schemas.microsoft.com/office/drawing/2014/main" id="{8B7A52B2-900C-42E8-9F15-599BF4BFC34E}"/>
              </a:ext>
            </a:extLst>
          </p:cNvPr>
          <p:cNvSpPr/>
          <p:nvPr/>
        </p:nvSpPr>
        <p:spPr>
          <a:xfrm>
            <a:off x="6127660" y="3331522"/>
            <a:ext cx="124284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Perícia Técnica</a:t>
            </a: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Relatórios de Conformidade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sp>
        <p:nvSpPr>
          <p:cNvPr id="32" name="Shape 697"/>
          <p:cNvSpPr/>
          <p:nvPr/>
        </p:nvSpPr>
        <p:spPr>
          <a:xfrm>
            <a:off x="6158483" y="4197374"/>
            <a:ext cx="124284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Mediação e Regulação </a:t>
            </a:r>
          </a:p>
          <a:p>
            <a:pPr algn="ctr" defTabSz="1088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5055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UnicodeMS"/>
              </a:rPr>
              <a:t>de Sinistros</a:t>
            </a:r>
            <a:endParaRPr sz="1100" dirty="0">
              <a:solidFill>
                <a:srgbClr val="5055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UnicodeMS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" y="1758924"/>
            <a:ext cx="1383274" cy="7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08" y="2564611"/>
            <a:ext cx="443911" cy="580181"/>
          </a:xfrm>
          <a:prstGeom prst="rect">
            <a:avLst/>
          </a:prstGeom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5" y="2697406"/>
            <a:ext cx="758825" cy="2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g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3" y="3533528"/>
            <a:ext cx="682156" cy="3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08" y="3489826"/>
            <a:ext cx="287775" cy="376115"/>
          </a:xfrm>
          <a:prstGeom prst="rect">
            <a:avLst/>
          </a:prstGeom>
        </p:spPr>
      </p:pic>
      <p:pic>
        <p:nvPicPr>
          <p:cNvPr id="40" name="Picture 4" descr="Imagem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65" y="3607038"/>
            <a:ext cx="480200" cy="17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ctor de seta reta 36"/>
          <p:cNvCxnSpPr/>
          <p:nvPr/>
        </p:nvCxnSpPr>
        <p:spPr>
          <a:xfrm>
            <a:off x="2898807" y="2054831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2898916" y="2831220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>
            <a:off x="2895164" y="3691847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>
            <a:off x="2901015" y="4474395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>
            <a:off x="5455360" y="2053118"/>
            <a:ext cx="534474" cy="171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flipH="1">
            <a:off x="5455469" y="2829507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>
            <a:off x="5451717" y="3690134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>
            <a:off x="5457568" y="4472682"/>
            <a:ext cx="5224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80" y="1788088"/>
            <a:ext cx="926708" cy="3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banco fator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01" y="1703298"/>
            <a:ext cx="615000" cy="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m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44" y="2485761"/>
            <a:ext cx="1019137" cy="65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m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5" y="4129916"/>
            <a:ext cx="1019137" cy="65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" descr="Resultado de imagem para sg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42" y="3461732"/>
            <a:ext cx="830262" cy="40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m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5201" y="4197374"/>
            <a:ext cx="949195" cy="605577"/>
          </a:xfrm>
          <a:prstGeom prst="rect">
            <a:avLst/>
          </a:prstGeom>
        </p:spPr>
      </p:pic>
      <p:pic>
        <p:nvPicPr>
          <p:cNvPr id="62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39" y="2438434"/>
            <a:ext cx="664464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89" cy="514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3" y="155169"/>
            <a:ext cx="1405716" cy="1385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33" y="3672713"/>
            <a:ext cx="9116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C1AA"/>
                </a:solidFill>
                <a:latin typeface="Trebuchet MS"/>
                <a:ea typeface="Geneva" pitchFamily="-112" charset="-128"/>
                <a:cs typeface="Trebuchet MS"/>
              </a:rPr>
              <a:t>Relatório Conclusivo </a:t>
            </a:r>
            <a:r>
              <a:rPr lang="pt-BR" b="1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com apontamentos/sugestões de </a:t>
            </a:r>
            <a:r>
              <a:rPr lang="pt-BR" sz="2200" b="1" dirty="0" smtClean="0">
                <a:solidFill>
                  <a:srgbClr val="00C1AA"/>
                </a:solidFill>
                <a:latin typeface="Trebuchet MS"/>
                <a:ea typeface="Geneva" pitchFamily="-112" charset="-128"/>
                <a:cs typeface="Trebuchet MS"/>
              </a:rPr>
              <a:t>Plano de Ação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para o responsável original e avisos de consequência ao Interessado</a:t>
            </a:r>
            <a:endParaRPr lang="pt-BR" b="1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735" y="2031258"/>
            <a:ext cx="1439811" cy="1420741"/>
            <a:chOff x="1210526" y="272741"/>
            <a:chExt cx="1446614" cy="1427454"/>
          </a:xfrm>
        </p:grpSpPr>
        <p:pic>
          <p:nvPicPr>
            <p:cNvPr id="8" name="Picture 7" descr="Sem título-4-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85" y="272741"/>
              <a:ext cx="1427455" cy="142745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10526" y="569772"/>
              <a:ext cx="1402650" cy="766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35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Certificação</a:t>
              </a:r>
            </a:p>
            <a:p>
              <a:pPr algn="ctr"/>
              <a:r>
                <a:rPr lang="pt-BR" sz="135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de</a:t>
              </a:r>
            </a:p>
            <a:p>
              <a:pPr algn="ctr"/>
              <a:r>
                <a:rPr lang="pt-BR" sz="1350" dirty="0" smtClean="0">
                  <a:solidFill>
                    <a:schemeClr val="bg1"/>
                  </a:solidFill>
                  <a:latin typeface="Trebuchet MS"/>
                  <a:ea typeface="Geneva" pitchFamily="-112" charset="-128"/>
                  <a:cs typeface="Trebuchet MS"/>
                </a:rPr>
                <a:t>Projetos </a:t>
              </a:r>
            </a:p>
            <a:p>
              <a:pPr algn="ctr"/>
              <a:endParaRPr lang="pt-BR" sz="135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endParaRPr>
            </a:p>
          </p:txBody>
        </p:sp>
      </p:grpSp>
      <p:pic>
        <p:nvPicPr>
          <p:cNvPr id="52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3" y="2031258"/>
            <a:ext cx="1420742" cy="1420741"/>
          </a:xfrm>
          <a:prstGeom prst="rect">
            <a:avLst/>
          </a:prstGeom>
        </p:spPr>
      </p:pic>
      <p:sp>
        <p:nvSpPr>
          <p:cNvPr id="53" name="Rectangle 8"/>
          <p:cNvSpPr/>
          <p:nvPr/>
        </p:nvSpPr>
        <p:spPr>
          <a:xfrm>
            <a:off x="1287525" y="2429632"/>
            <a:ext cx="13960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Modelagem </a:t>
            </a:r>
          </a:p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Financeira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pic>
        <p:nvPicPr>
          <p:cNvPr id="54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72" y="2061127"/>
            <a:ext cx="1420742" cy="1420741"/>
          </a:xfrm>
          <a:prstGeom prst="rect">
            <a:avLst/>
          </a:prstGeom>
        </p:spPr>
      </p:pic>
      <p:sp>
        <p:nvSpPr>
          <p:cNvPr id="55" name="Rectangle 8"/>
          <p:cNvSpPr/>
          <p:nvPr/>
        </p:nvSpPr>
        <p:spPr>
          <a:xfrm>
            <a:off x="2574334" y="2356761"/>
            <a:ext cx="1396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Matriz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d</a:t>
            </a:r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e</a:t>
            </a:r>
          </a:p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Riscos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pic>
        <p:nvPicPr>
          <p:cNvPr id="56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31" y="2075245"/>
            <a:ext cx="1420742" cy="1420741"/>
          </a:xfrm>
          <a:prstGeom prst="rect">
            <a:avLst/>
          </a:prstGeom>
        </p:spPr>
      </p:pic>
      <p:sp>
        <p:nvSpPr>
          <p:cNvPr id="57" name="Rectangle 8"/>
          <p:cNvSpPr/>
          <p:nvPr/>
        </p:nvSpPr>
        <p:spPr>
          <a:xfrm>
            <a:off x="3876867" y="2360605"/>
            <a:ext cx="1396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Programa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d</a:t>
            </a:r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e</a:t>
            </a:r>
          </a:p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Seguros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pic>
        <p:nvPicPr>
          <p:cNvPr id="58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29" y="2086642"/>
            <a:ext cx="1420742" cy="1420741"/>
          </a:xfrm>
          <a:prstGeom prst="rect">
            <a:avLst/>
          </a:prstGeom>
        </p:spPr>
      </p:pic>
      <p:sp>
        <p:nvSpPr>
          <p:cNvPr id="59" name="Rectangle 8"/>
          <p:cNvSpPr/>
          <p:nvPr/>
        </p:nvSpPr>
        <p:spPr>
          <a:xfrm>
            <a:off x="5159608" y="2399545"/>
            <a:ext cx="139605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Monitoramento</a:t>
            </a:r>
          </a:p>
          <a:p>
            <a:pPr algn="ctr"/>
            <a:r>
              <a:rPr lang="pt-BR" sz="12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&amp; Controle de </a:t>
            </a:r>
          </a:p>
          <a:p>
            <a:pPr algn="ctr"/>
            <a:r>
              <a:rPr lang="pt-BR" sz="12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Riscos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pic>
        <p:nvPicPr>
          <p:cNvPr id="60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83" y="2061127"/>
            <a:ext cx="1420742" cy="1420741"/>
          </a:xfrm>
          <a:prstGeom prst="rect">
            <a:avLst/>
          </a:prstGeom>
        </p:spPr>
      </p:pic>
      <p:sp>
        <p:nvSpPr>
          <p:cNvPr id="61" name="Rectangle 8"/>
          <p:cNvSpPr/>
          <p:nvPr/>
        </p:nvSpPr>
        <p:spPr>
          <a:xfrm>
            <a:off x="6466831" y="2258510"/>
            <a:ext cx="1396053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Perícia </a:t>
            </a:r>
          </a:p>
          <a:p>
            <a:pPr algn="ctr"/>
            <a:r>
              <a:rPr lang="pt-BR" sz="120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Técnica &amp;</a:t>
            </a:r>
          </a:p>
          <a:p>
            <a:pPr algn="ctr"/>
            <a:r>
              <a:rPr lang="pt-BR" sz="120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Relatórios de Conformidade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pic>
        <p:nvPicPr>
          <p:cNvPr id="62" name="Picture 7" descr="Sem título-4-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54" y="2061127"/>
            <a:ext cx="1420742" cy="1420741"/>
          </a:xfrm>
          <a:prstGeom prst="rect">
            <a:avLst/>
          </a:prstGeom>
        </p:spPr>
      </p:pic>
      <p:sp>
        <p:nvSpPr>
          <p:cNvPr id="63" name="Rectangle 8"/>
          <p:cNvSpPr/>
          <p:nvPr/>
        </p:nvSpPr>
        <p:spPr>
          <a:xfrm>
            <a:off x="7745290" y="2346487"/>
            <a:ext cx="1396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Mediação &amp; </a:t>
            </a:r>
          </a:p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Regulação de </a:t>
            </a:r>
          </a:p>
          <a:p>
            <a:pPr algn="ctr"/>
            <a:r>
              <a:rPr lang="pt-BR" sz="1350" dirty="0" smtClean="0">
                <a:solidFill>
                  <a:schemeClr val="bg1"/>
                </a:solidFill>
                <a:latin typeface="Trebuchet MS"/>
                <a:ea typeface="Geneva" pitchFamily="-112" charset="-128"/>
                <a:cs typeface="Trebuchet MS"/>
              </a:rPr>
              <a:t>Sinistros</a:t>
            </a:r>
          </a:p>
          <a:p>
            <a:pPr algn="ctr"/>
            <a:endParaRPr lang="pt-BR" sz="1350" dirty="0">
              <a:solidFill>
                <a:schemeClr val="bg1"/>
              </a:solidFill>
              <a:latin typeface="Trebuchet MS"/>
              <a:ea typeface="Geneva" pitchFamily="-112" charset="-128"/>
              <a:cs typeface="Trebuchet M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8929" y="449949"/>
            <a:ext cx="4572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chemeClr val="tx2"/>
                </a:solidFill>
                <a:latin typeface="Trebuchet MS"/>
                <a:cs typeface="Trebuchet MS"/>
              </a:rPr>
              <a:t>Torre de</a:t>
            </a:r>
            <a:endParaRPr lang="en-US" sz="2600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>
              <a:lnSpc>
                <a:spcPct val="90000"/>
              </a:lnSpc>
            </a:pPr>
            <a:r>
              <a:rPr lang="en-US" sz="2600" b="1" dirty="0" err="1" smtClean="0">
                <a:solidFill>
                  <a:schemeClr val="tx2"/>
                </a:solidFill>
                <a:latin typeface="Trebuchet MS"/>
                <a:cs typeface="Trebuchet MS"/>
              </a:rPr>
              <a:t>Monitoramento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11" name="Chave direita 10"/>
          <p:cNvSpPr/>
          <p:nvPr/>
        </p:nvSpPr>
        <p:spPr>
          <a:xfrm rot="5400000">
            <a:off x="4442176" y="-330611"/>
            <a:ext cx="211031" cy="787752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4176215" y="395357"/>
            <a:ext cx="777922" cy="158130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2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89" cy="514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3" y="155169"/>
            <a:ext cx="1405716" cy="1385972"/>
          </a:xfrm>
          <a:prstGeom prst="rect">
            <a:avLst/>
          </a:prstGeom>
        </p:spPr>
      </p:pic>
      <p:pic>
        <p:nvPicPr>
          <p:cNvPr id="24" name="Picture 23" descr="THB Apresentação Testes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89" y="669203"/>
            <a:ext cx="4291584" cy="42854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13840" y="1254081"/>
            <a:ext cx="1815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Seguro Garantia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Do 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Financiador</a:t>
            </a:r>
            <a:endParaRPr lang="en-US" sz="15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112" y="3620823"/>
            <a:ext cx="18397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All Risks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(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durante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 as 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obras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)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RE + RC 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Obras</a:t>
            </a:r>
            <a:endParaRPr lang="en-US" sz="15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08929" y="449949"/>
            <a:ext cx="4572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 smtClean="0">
                <a:solidFill>
                  <a:schemeClr val="tx2"/>
                </a:solidFill>
                <a:latin typeface="Trebuchet MS"/>
                <a:cs typeface="Trebuchet MS"/>
              </a:rPr>
              <a:t>Programa</a:t>
            </a:r>
            <a:r>
              <a:rPr lang="en-US" sz="2600" dirty="0" smtClean="0">
                <a:solidFill>
                  <a:schemeClr val="tx2"/>
                </a:solidFill>
                <a:latin typeface="Trebuchet MS"/>
                <a:cs typeface="Trebuchet MS"/>
              </a:rPr>
              <a:t> de </a:t>
            </a:r>
            <a:endParaRPr lang="en-US" sz="2600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>
              <a:lnSpc>
                <a:spcPct val="90000"/>
              </a:lnSpc>
            </a:pP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Seguros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4740200" y="1979689"/>
            <a:ext cx="18153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Seguro Garantia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Do 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Índice</a:t>
            </a:r>
            <a:endParaRPr lang="en-US" sz="1500" dirty="0" smtClean="0">
              <a:solidFill>
                <a:prstClr val="white"/>
              </a:solidFill>
              <a:latin typeface="Trebuchet MS"/>
              <a:cs typeface="Trebuchet MS"/>
            </a:endParaRP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Financeiro</a:t>
            </a:r>
            <a:endParaRPr lang="en-US" sz="15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2302814" y="2424679"/>
            <a:ext cx="1839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All Risks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(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pós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obra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)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Danos</a:t>
            </a:r>
            <a:endParaRPr lang="en-US" sz="1500" dirty="0" smtClean="0">
              <a:solidFill>
                <a:prstClr val="white"/>
              </a:solidFill>
              <a:latin typeface="Trebuchet MS"/>
              <a:cs typeface="Trebuchet MS"/>
            </a:endParaRP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Oriundos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 de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Erros</a:t>
            </a:r>
            <a:r>
              <a:rPr lang="en-US" sz="1500" dirty="0" smtClean="0">
                <a:solidFill>
                  <a:prstClr val="white"/>
                </a:solidFill>
                <a:latin typeface="Trebuchet MS"/>
                <a:cs typeface="Trebuchet MS"/>
              </a:rPr>
              <a:t> e </a:t>
            </a:r>
          </a:p>
          <a:p>
            <a:pPr algn="ctr">
              <a:buClr>
                <a:srgbClr val="42B400"/>
              </a:buClr>
              <a:buSzPct val="120000"/>
            </a:pPr>
            <a:r>
              <a:rPr lang="en-US" sz="15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Omissões</a:t>
            </a:r>
            <a:endParaRPr lang="en-US" sz="15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39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89" cy="514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3" y="155169"/>
            <a:ext cx="1405716" cy="13859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8767" y="2301736"/>
            <a:ext cx="3744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00C1AA"/>
              </a:buClr>
              <a:buSzPct val="135000"/>
              <a:buFont typeface="Wingdings" charset="2"/>
              <a:buChar char="§"/>
            </a:pPr>
            <a:r>
              <a:rPr lang="pt-BR" sz="15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SEGURO GARANTIA DO FINANCIADOR &amp; DO ÍNDICE FINANCEIRO:</a:t>
            </a:r>
            <a:r>
              <a:rPr lang="pt-BR" sz="15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pt-BR" sz="1500" dirty="0">
                <a:solidFill>
                  <a:srgbClr val="FFFFFF"/>
                </a:solidFill>
                <a:latin typeface="Trebuchet MS"/>
                <a:cs typeface="Trebuchet MS"/>
              </a:rPr>
              <a:t>Garante a continuidade da implantação do Projeto ou 100% do valor desembolsado efetuado pelo Banco com juros e correção monetária.</a:t>
            </a:r>
            <a:endParaRPr lang="pt-BR" sz="15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4768" y="2301739"/>
            <a:ext cx="4013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00C1AA"/>
              </a:buClr>
              <a:buSzPct val="135000"/>
              <a:buFont typeface="Wingdings" charset="2"/>
              <a:buChar char="§"/>
            </a:pPr>
            <a:r>
              <a:rPr lang="pt-BR" sz="15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SEGURO ALL RISKS: </a:t>
            </a:r>
            <a:r>
              <a:rPr lang="pt-BR" sz="1500" dirty="0" smtClean="0">
                <a:solidFill>
                  <a:srgbClr val="FFFFFF"/>
                </a:solidFill>
                <a:latin typeface="Trebuchet MS"/>
                <a:cs typeface="Trebuchet MS"/>
              </a:rPr>
              <a:t>Proteção </a:t>
            </a:r>
            <a:r>
              <a:rPr lang="pt-BR" sz="1500" dirty="0">
                <a:solidFill>
                  <a:srgbClr val="FFFFFF"/>
                </a:solidFill>
                <a:latin typeface="Trebuchet MS"/>
                <a:cs typeface="Trebuchet MS"/>
              </a:rPr>
              <a:t>contra riscos que possam causar danos </a:t>
            </a:r>
            <a:r>
              <a:rPr lang="pt-BR" sz="1500" dirty="0" smtClean="0">
                <a:solidFill>
                  <a:srgbClr val="FFFFFF"/>
                </a:solidFill>
                <a:latin typeface="Trebuchet MS"/>
                <a:cs typeface="Trebuchet MS"/>
              </a:rPr>
              <a:t>à </a:t>
            </a:r>
            <a:r>
              <a:rPr lang="pt-BR" sz="1500" dirty="0">
                <a:solidFill>
                  <a:srgbClr val="FFFFFF"/>
                </a:solidFill>
                <a:latin typeface="Trebuchet MS"/>
                <a:cs typeface="Trebuchet MS"/>
              </a:rPr>
              <a:t>própria obra civil (e equipamentos) e danos a terceiros decorrentes de acidentes durante a construção e cobertura por 5 anos após entregas das obras civis para danos causados por Erros e/ou Omissões nos projetos e/ou na execução da Obra. </a:t>
            </a:r>
            <a:endParaRPr lang="pt-BR" sz="15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469224" y="2507634"/>
            <a:ext cx="0" cy="1400368"/>
          </a:xfrm>
          <a:prstGeom prst="line">
            <a:avLst/>
          </a:prstGeom>
          <a:ln w="6350" cmpd="sng">
            <a:solidFill>
              <a:srgbClr val="00C1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608929" y="449949"/>
            <a:ext cx="4572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 smtClean="0">
                <a:solidFill>
                  <a:schemeClr val="tx2"/>
                </a:solidFill>
                <a:latin typeface="Trebuchet MS"/>
                <a:cs typeface="Trebuchet MS"/>
              </a:rPr>
              <a:t>Programa</a:t>
            </a:r>
            <a:r>
              <a:rPr lang="en-US" sz="2600" dirty="0" smtClean="0">
                <a:solidFill>
                  <a:schemeClr val="tx2"/>
                </a:solidFill>
                <a:latin typeface="Trebuchet MS"/>
                <a:cs typeface="Trebuchet MS"/>
              </a:rPr>
              <a:t> de </a:t>
            </a:r>
            <a:endParaRPr lang="en-US" sz="2600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>
              <a:lnSpc>
                <a:spcPct val="90000"/>
              </a:lnSpc>
            </a:pP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Seguros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89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287" cy="5143498"/>
          </a:xfrm>
          <a:prstGeom prst="rect">
            <a:avLst/>
          </a:prstGeom>
        </p:spPr>
      </p:pic>
      <p:pic>
        <p:nvPicPr>
          <p:cNvPr id="4" name="Picture 3" descr="Sem título-4-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5" y="970564"/>
            <a:ext cx="4383024" cy="32369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08928" y="1305455"/>
            <a:ext cx="670627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smtClean="0">
                <a:solidFill>
                  <a:srgbClr val="00C1AA"/>
                </a:solidFill>
                <a:latin typeface="Trebuchet MS"/>
                <a:cs typeface="Trebuchet MS"/>
              </a:rPr>
              <a:t>GARANTIA DO FINANCIADOR</a:t>
            </a:r>
            <a:endParaRPr lang="en-US" sz="3800" b="1" dirty="0">
              <a:solidFill>
                <a:srgbClr val="00C1AA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="" xmlns:a16="http://schemas.microsoft.com/office/drawing/2014/main" id="{1C53008E-CEA0-4C35-8966-518ED6353C94}"/>
              </a:ext>
            </a:extLst>
          </p:cNvPr>
          <p:cNvSpPr txBox="1"/>
          <p:nvPr/>
        </p:nvSpPr>
        <p:spPr>
          <a:xfrm>
            <a:off x="467967" y="2062871"/>
            <a:ext cx="4163580" cy="2055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GARANTE?</a:t>
            </a:r>
          </a:p>
          <a:p>
            <a:pPr marL="358775" indent="-17303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</a:rPr>
              <a:t>Conclusão </a:t>
            </a:r>
            <a:r>
              <a:rPr lang="pt-BR" sz="1400" dirty="0">
                <a:solidFill>
                  <a:schemeClr val="bg1"/>
                </a:solidFill>
              </a:rPr>
              <a:t>física do Empreendimento (obra), dentro do prazo, preço e especificações </a:t>
            </a:r>
            <a:r>
              <a:rPr lang="pt-BR" sz="1400" dirty="0" smtClean="0">
                <a:solidFill>
                  <a:schemeClr val="bg1"/>
                </a:solidFill>
              </a:rPr>
              <a:t>técnicas </a:t>
            </a:r>
            <a:r>
              <a:rPr lang="pt-BR" sz="1400" b="1" dirty="0" smtClean="0">
                <a:solidFill>
                  <a:schemeClr val="bg1"/>
                </a:solidFill>
              </a:rPr>
              <a:t>ou</a:t>
            </a:r>
            <a:endParaRPr lang="pt-BR" sz="1400" dirty="0">
              <a:solidFill>
                <a:schemeClr val="bg1"/>
              </a:solidFill>
            </a:endParaRPr>
          </a:p>
          <a:p>
            <a:pPr marL="358775" indent="-17303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Devolução de valores/parcelas do Financiamento já liberados acrescidos de correção monetária e juros compensatórios contratualmente </a:t>
            </a:r>
            <a:r>
              <a:rPr lang="pt-BR" sz="1400" dirty="0" smtClean="0">
                <a:solidFill>
                  <a:schemeClr val="bg1"/>
                </a:solidFill>
              </a:rPr>
              <a:t>previstos</a:t>
            </a:r>
            <a:endParaRPr lang="pt-BR" sz="1400" dirty="0">
              <a:solidFill>
                <a:schemeClr val="bg1"/>
              </a:solidFill>
            </a:endParaRPr>
          </a:p>
          <a:p>
            <a:pPr marL="35877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TextBox 36">
            <a:extLst>
              <a:ext uri="{FF2B5EF4-FFF2-40B4-BE49-F238E27FC236}">
                <a16:creationId xmlns="" xmlns:a16="http://schemas.microsoft.com/office/drawing/2014/main" id="{F762AD8F-ED0C-448F-BBA7-A96E8F37A56C}"/>
              </a:ext>
            </a:extLst>
          </p:cNvPr>
          <p:cNvSpPr txBox="1"/>
          <p:nvPr/>
        </p:nvSpPr>
        <p:spPr>
          <a:xfrm>
            <a:off x="5204483" y="2051937"/>
            <a:ext cx="3707509" cy="196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NÃO GARANTE?</a:t>
            </a: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</a:rPr>
              <a:t>Pagamento </a:t>
            </a:r>
            <a:r>
              <a:rPr lang="pt-BR" sz="1400" dirty="0">
                <a:solidFill>
                  <a:schemeClr val="bg1"/>
                </a:solidFill>
              </a:rPr>
              <a:t>de Juros durante a </a:t>
            </a:r>
            <a:r>
              <a:rPr lang="pt-BR" sz="1400" dirty="0" smtClean="0">
                <a:solidFill>
                  <a:schemeClr val="bg1"/>
                </a:solidFill>
              </a:rPr>
              <a:t>carência</a:t>
            </a:r>
            <a:endParaRPr lang="pt-BR" sz="1400" dirty="0">
              <a:solidFill>
                <a:schemeClr val="bg1"/>
              </a:solidFill>
              <a:cs typeface="Calibri"/>
            </a:endParaRP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Amortização da </a:t>
            </a:r>
            <a:r>
              <a:rPr lang="pt-BR" sz="1400" dirty="0" smtClean="0">
                <a:solidFill>
                  <a:schemeClr val="bg1"/>
                </a:solidFill>
              </a:rPr>
              <a:t>Dívida</a:t>
            </a:r>
            <a:endParaRPr lang="pt-BR" sz="1400" dirty="0">
              <a:solidFill>
                <a:schemeClr val="bg1"/>
              </a:solidFill>
            </a:endParaRP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  <a:cs typeface="Calibri"/>
              </a:rPr>
              <a:t>Atingimento ou manutenção dos índices financeiros</a:t>
            </a: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  <a:cs typeface="Calibri"/>
              </a:rPr>
              <a:t>Riscos excluídos previstos na apólice</a:t>
            </a: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  <a:cs typeface="Calibri"/>
              </a:rPr>
              <a:t>Outros ramos de seguros</a:t>
            </a:r>
          </a:p>
        </p:txBody>
      </p:sp>
    </p:spTree>
    <p:extLst>
      <p:ext uri="{BB962C8B-B14F-4D97-AF65-F5344CB8AC3E}">
        <p14:creationId xmlns:p14="http://schemas.microsoft.com/office/powerpoint/2010/main" val="22072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287" cy="5143498"/>
          </a:xfrm>
          <a:prstGeom prst="rect">
            <a:avLst/>
          </a:prstGeom>
        </p:spPr>
      </p:pic>
      <p:pic>
        <p:nvPicPr>
          <p:cNvPr id="4" name="Picture 3" descr="Sem título-4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5" y="970564"/>
            <a:ext cx="4383024" cy="32369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08928" y="1305455"/>
            <a:ext cx="7852684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smtClean="0">
                <a:solidFill>
                  <a:srgbClr val="00C1AA"/>
                </a:solidFill>
                <a:latin typeface="Trebuchet MS"/>
                <a:cs typeface="Trebuchet MS"/>
              </a:rPr>
              <a:t>GARANTIA DO ÍNDICE FINANCEIRO</a:t>
            </a:r>
            <a:endParaRPr lang="en-US" sz="3800" b="1" dirty="0">
              <a:solidFill>
                <a:srgbClr val="00C1AA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="" xmlns:a16="http://schemas.microsoft.com/office/drawing/2014/main" id="{1C53008E-CEA0-4C35-8966-518ED6353C94}"/>
              </a:ext>
            </a:extLst>
          </p:cNvPr>
          <p:cNvSpPr txBox="1"/>
          <p:nvPr/>
        </p:nvSpPr>
        <p:spPr>
          <a:xfrm>
            <a:off x="467967" y="2102352"/>
            <a:ext cx="4163580" cy="18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GARANTE?</a:t>
            </a:r>
          </a:p>
          <a:p>
            <a:pPr marL="358775" indent="-17303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Atingimento e manutenção do ICSD exigido em Contrato, nos </a:t>
            </a:r>
            <a:r>
              <a:rPr lang="pt-BR" sz="1400" dirty="0" smtClean="0">
                <a:solidFill>
                  <a:schemeClr val="bg1"/>
                </a:solidFill>
              </a:rPr>
              <a:t>prazos </a:t>
            </a:r>
            <a:r>
              <a:rPr lang="pt-BR" sz="1400" dirty="0">
                <a:solidFill>
                  <a:schemeClr val="bg1"/>
                </a:solidFill>
              </a:rPr>
              <a:t>e </a:t>
            </a:r>
            <a:r>
              <a:rPr lang="pt-BR" sz="1400" dirty="0" smtClean="0">
                <a:solidFill>
                  <a:schemeClr val="bg1"/>
                </a:solidFill>
              </a:rPr>
              <a:t>valores ou</a:t>
            </a:r>
            <a:endParaRPr lang="pt-BR" sz="1400" dirty="0">
              <a:solidFill>
                <a:schemeClr val="bg1"/>
              </a:solidFill>
            </a:endParaRPr>
          </a:p>
          <a:p>
            <a:pPr marL="358775" indent="-17303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Deposito em Conta Reserva exclusiva do Empreendimento até que o ICSD seja atingido de forma independente (receita x dívida x ICSD</a:t>
            </a:r>
            <a:r>
              <a:rPr lang="pt-BR" sz="1400" dirty="0" smtClean="0">
                <a:solidFill>
                  <a:schemeClr val="bg1"/>
                </a:solidFill>
              </a:rPr>
              <a:t>)</a:t>
            </a:r>
            <a:endParaRPr lang="pt-BR" sz="1400" dirty="0">
              <a:solidFill>
                <a:schemeClr val="bg1"/>
              </a:solidFill>
            </a:endParaRPr>
          </a:p>
          <a:p>
            <a:pPr marL="35877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TextBox 36">
            <a:extLst>
              <a:ext uri="{FF2B5EF4-FFF2-40B4-BE49-F238E27FC236}">
                <a16:creationId xmlns="" xmlns:a16="http://schemas.microsoft.com/office/drawing/2014/main" id="{F762AD8F-ED0C-448F-BBA7-A96E8F37A56C}"/>
              </a:ext>
            </a:extLst>
          </p:cNvPr>
          <p:cNvSpPr txBox="1"/>
          <p:nvPr/>
        </p:nvSpPr>
        <p:spPr>
          <a:xfrm>
            <a:off x="5204483" y="2090064"/>
            <a:ext cx="3707509" cy="683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NÃO GARANTE?</a:t>
            </a:r>
          </a:p>
          <a:p>
            <a:pPr marL="358775" indent="-1727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1"/>
                </a:solidFill>
              </a:rPr>
              <a:t>Amortização </a:t>
            </a:r>
            <a:r>
              <a:rPr lang="pt-BR" sz="1400" dirty="0">
                <a:solidFill>
                  <a:schemeClr val="bg1"/>
                </a:solidFill>
              </a:rPr>
              <a:t>da Dívida</a:t>
            </a:r>
            <a:endParaRPr lang="pt-BR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9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575</Words>
  <Application>Microsoft Office PowerPoint</Application>
  <PresentationFormat>Apresentação na tela (16:9)</PresentationFormat>
  <Paragraphs>135</Paragraphs>
  <Slides>13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13</vt:i4>
      </vt:variant>
    </vt:vector>
  </HeadingPairs>
  <TitlesOfParts>
    <vt:vector size="25" baseType="lpstr">
      <vt:lpstr>Arial</vt:lpstr>
      <vt:lpstr>ArialUnicodeMS</vt:lpstr>
      <vt:lpstr>Calibri</vt:lpstr>
      <vt:lpstr>Century Gothic</vt:lpstr>
      <vt:lpstr>Geneva</vt:lpstr>
      <vt:lpstr>JPMmoon</vt:lpstr>
      <vt:lpstr>Trebuchet MS</vt:lpstr>
      <vt:lpstr>Verdana</vt:lpstr>
      <vt:lpstr>Wingdings</vt:lpstr>
      <vt:lpstr>Office Theme</vt:lpstr>
      <vt:lpstr>2_Office Theme</vt:lpstr>
      <vt:lpstr>5_Office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Opa Comunicação e Marketing LTDA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Willy Bartels Junior</dc:creator>
  <cp:lastModifiedBy>Roberta Couto</cp:lastModifiedBy>
  <cp:revision>225</cp:revision>
  <dcterms:created xsi:type="dcterms:W3CDTF">2016-09-19T18:30:41Z</dcterms:created>
  <dcterms:modified xsi:type="dcterms:W3CDTF">2018-06-06T21:52:01Z</dcterms:modified>
</cp:coreProperties>
</file>